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57" r:id="rId4"/>
    <p:sldId id="262" r:id="rId5"/>
    <p:sldId id="263" r:id="rId6"/>
    <p:sldId id="284" r:id="rId7"/>
    <p:sldId id="301" r:id="rId8"/>
    <p:sldId id="264" r:id="rId9"/>
    <p:sldId id="302" r:id="rId10"/>
    <p:sldId id="303" r:id="rId11"/>
    <p:sldId id="265" r:id="rId12"/>
    <p:sldId id="304" r:id="rId13"/>
    <p:sldId id="305" r:id="rId14"/>
    <p:sldId id="266" r:id="rId15"/>
    <p:sldId id="306" r:id="rId16"/>
    <p:sldId id="307" r:id="rId17"/>
    <p:sldId id="267" r:id="rId18"/>
    <p:sldId id="308" r:id="rId19"/>
    <p:sldId id="268" r:id="rId20"/>
    <p:sldId id="309" r:id="rId21"/>
    <p:sldId id="269" r:id="rId22"/>
    <p:sldId id="310" r:id="rId23"/>
    <p:sldId id="270" r:id="rId24"/>
    <p:sldId id="311" r:id="rId25"/>
    <p:sldId id="312" r:id="rId26"/>
    <p:sldId id="271" r:id="rId27"/>
    <p:sldId id="313" r:id="rId28"/>
    <p:sldId id="272" r:id="rId29"/>
    <p:sldId id="314" r:id="rId30"/>
    <p:sldId id="315" r:id="rId31"/>
    <p:sldId id="273" r:id="rId32"/>
    <p:sldId id="299" r:id="rId33"/>
    <p:sldId id="300" r:id="rId34"/>
    <p:sldId id="274" r:id="rId35"/>
    <p:sldId id="298" r:id="rId36"/>
    <p:sldId id="275" r:id="rId37"/>
    <p:sldId id="297" r:id="rId38"/>
    <p:sldId id="296" r:id="rId39"/>
    <p:sldId id="276" r:id="rId40"/>
    <p:sldId id="294" r:id="rId41"/>
    <p:sldId id="295" r:id="rId42"/>
    <p:sldId id="277" r:id="rId43"/>
    <p:sldId id="293" r:id="rId44"/>
    <p:sldId id="278" r:id="rId45"/>
    <p:sldId id="292" r:id="rId46"/>
    <p:sldId id="279" r:id="rId47"/>
    <p:sldId id="291" r:id="rId48"/>
    <p:sldId id="280" r:id="rId49"/>
    <p:sldId id="290" r:id="rId50"/>
    <p:sldId id="281" r:id="rId51"/>
    <p:sldId id="316" r:id="rId5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49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6B3452F-B5D7-4F4F-9F93-8AF6F9BED6FD}" type="doc">
      <dgm:prSet loTypeId="urn:microsoft.com/office/officeart/2009/3/layout/FramedTextPicture" loCatId="picture" qsTypeId="urn:microsoft.com/office/officeart/2005/8/quickstyle/simple1" qsCatId="simple" csTypeId="urn:microsoft.com/office/officeart/2005/8/colors/accent1_2" csCatId="accent1"/>
      <dgm:spPr/>
    </dgm:pt>
    <dgm:pt modelId="{09D4DE71-1435-41C6-A46A-1F20130316BE}" type="pres">
      <dgm:prSet presAssocID="{66B3452F-B5D7-4F4F-9F93-8AF6F9BED6FD}" presName="Name0" presStyleCnt="0">
        <dgm:presLayoutVars>
          <dgm:chMax/>
          <dgm:chPref/>
          <dgm:dir/>
        </dgm:presLayoutVars>
      </dgm:prSet>
      <dgm:spPr/>
    </dgm:pt>
  </dgm:ptLst>
  <dgm:cxnLst>
    <dgm:cxn modelId="{34942B82-A3DE-48CE-A25B-D43C07A16113}" type="presOf" srcId="{66B3452F-B5D7-4F4F-9F93-8AF6F9BED6FD}" destId="{09D4DE71-1435-41C6-A46A-1F20130316BE}" srcOrd="0" destOrd="0" presId="urn:microsoft.com/office/officeart/2009/3/layout/FramedTextPictur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9/3/layout/FramedTextPicture">
  <dgm:title val=""/>
  <dgm:desc val=""/>
  <dgm:catLst>
    <dgm:cat type="picture" pri="20000"/>
    <dgm:cat type="pictureconvert" pri="20000"/>
  </dgm:catLst>
  <dgm:sampData>
    <dgm:dataModel>
      <dgm:ptLst>
        <dgm:pt modelId="0" type="doc"/>
        <dgm:pt modelId="10">
          <dgm:prSet phldr="1"/>
        </dgm:pt>
      </dgm:ptLst>
      <dgm:cxnLst>
        <dgm:cxn modelId="20" srcId="0" destId="10" srcOrd="0" destOrd="0"/>
      </dgm:cxnLst>
      <dgm:bg/>
      <dgm:whole/>
    </dgm:dataModel>
  </dgm:sampData>
  <dgm:styleData>
    <dgm:dataModel>
      <dgm:ptLst>
        <dgm:pt modelId="0" type="doc"/>
        <dgm:pt modelId="10">
          <dgm:prSet phldr="1"/>
        </dgm:pt>
      </dgm:ptLst>
      <dgm:cxnLst>
        <dgm:cxn modelId="20" srcId="0" destId="10" srcOrd="0" destOrd="0"/>
      </dgm:cxnLst>
      <dgm:bg/>
      <dgm:whole/>
    </dgm:dataModel>
  </dgm:styleData>
  <dgm:clrData>
    <dgm:dataModel>
      <dgm:ptLst>
        <dgm:pt modelId="0" type="doc"/>
        <dgm:pt modelId="10">
          <dgm:prSet phldr="1"/>
        </dgm:pt>
      </dgm:ptLst>
      <dgm:cxnLst>
        <dgm:cxn modelId="20" srcId="0" destId="10" srcOrd="0" destOrd="0"/>
      </dgm:cxnLst>
      <dgm:bg/>
      <dgm:whole/>
    </dgm:dataModel>
  </dgm:clrData>
  <dgm:layoutNode name="Name0">
    <dgm:varLst>
      <dgm:chMax/>
      <dgm:chPref/>
      <dgm:dir/>
    </dgm:varLst>
    <dgm:choose name="Name1">
      <dgm:if name="Name2" func="var" arg="dir" op="equ" val="norm">
        <dgm:alg type="snake">
          <dgm:param type="grDir" val="tL"/>
          <dgm:param type="off" val="ctr"/>
        </dgm:alg>
      </dgm:if>
      <dgm:else name="Name3">
        <dgm:alg type="snake">
          <dgm:param type="grDir" val="tR"/>
          <dgm:param type="off" val="ctr"/>
        </dgm:alg>
      </dgm:else>
    </dgm:choose>
    <dgm:shape xmlns:r="http://schemas.openxmlformats.org/officeDocument/2006/relationships" r:blip="">
      <dgm:adjLst/>
    </dgm:shape>
    <dgm:constrLst>
      <dgm:constr type="w" for="ch" forName="composite" refType="w"/>
      <dgm:constr type="h" for="ch" forName="composite" refType="h"/>
      <dgm:constr type="primFontSz" for="des" ptType="node" op="equ" val="65"/>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varLst>
          <dgm:chMax/>
          <dgm:chPref/>
        </dgm:varLst>
        <dgm:alg type="composite">
          <dgm:param type="ar" val="1.5179"/>
        </dgm:alg>
        <dgm:shape xmlns:r="http://schemas.openxmlformats.org/officeDocument/2006/relationships" r:blip="">
          <dgm:adjLst/>
        </dgm:shape>
        <dgm:choose name="Name4">
          <dgm:if name="Name5" func="var" arg="dir" op="equ" val="norm">
            <dgm:constrLst>
              <dgm:constr type="l" for="ch" forName="Image" refType="w" fact="0"/>
              <dgm:constr type="t" for="ch" forName="Image" refType="h" fact="0"/>
              <dgm:constr type="w" for="ch" forName="Image" refType="w" fact="0.3856"/>
              <dgm:constr type="h" for="ch" forName="Image" refType="h" fact="0.3902"/>
              <dgm:constr type="l" for="ch" forName="ParentText" refType="w" fact="0.4017"/>
              <dgm:constr type="t" for="ch" forName="ParentText" refType="h" fact="0.4146"/>
              <dgm:constr type="w" for="ch" forName="ParentText" refType="w" fact="0.5463"/>
              <dgm:constr type="h" for="ch" forName="ParentText" refType="h" fact="0.5122"/>
              <dgm:constr type="l" for="ch" forName="tlFrame" refType="w" fact="0.3535"/>
              <dgm:constr type="t" for="ch" forName="tlFrame" refType="h" fact="0.3415"/>
              <dgm:constr type="w" for="ch" forName="tlFrame" refType="w" fact="0.1312"/>
              <dgm:constr type="h" for="ch" forName="tlFrame" refType="h" fact="0.1992"/>
              <dgm:constr type="l" for="ch" forName="trFrame" refType="w" fact="0.8688"/>
              <dgm:constr type="t" for="ch" forName="trFrame" refType="h" fact="0.3415"/>
              <dgm:constr type="w" for="ch" forName="trFrame" refType="w" fact="0.1312"/>
              <dgm:constr type="h" for="ch" forName="trFrame" refType="h" fact="0.1992"/>
              <dgm:constr type="l" for="ch" forName="blFrame" refType="w" fact="0.3535"/>
              <dgm:constr type="t" for="ch" forName="blFrame" refType="h" fact="0.8008"/>
              <dgm:constr type="w" for="ch" forName="blFrame" refType="w" fact="0.1312"/>
              <dgm:constr type="h" for="ch" forName="blFrame" refType="h" fact="0.1992"/>
              <dgm:constr type="l" for="ch" forName="brFrame" refType="w" fact="0.8688"/>
              <dgm:constr type="t" for="ch" forName="brFrame" refType="h" fact="0.8008"/>
              <dgm:constr type="w" for="ch" forName="brFrame" refType="w" fact="0.1312"/>
              <dgm:constr type="h" for="ch" forName="brFrame" refType="h" fact="0.1992"/>
            </dgm:constrLst>
          </dgm:if>
          <dgm:else name="Name6">
            <dgm:constrLst>
              <dgm:constr type="l" for="ch" forName="Image" refType="w" fact="0.6144"/>
              <dgm:constr type="t" for="ch" forName="Image" refType="h" fact="0"/>
              <dgm:constr type="w" for="ch" forName="Image" refType="w" fact="0.3856"/>
              <dgm:constr type="h" for="ch" forName="Image" refType="h" fact="0.3902"/>
              <dgm:constr type="l" for="ch" forName="ParentText" refType="w" fact="0.0482"/>
              <dgm:constr type="t" for="ch" forName="ParentText" refType="h" fact="0.4146"/>
              <dgm:constr type="w" for="ch" forName="ParentText" refType="w" fact="0.5463"/>
              <dgm:constr type="h" for="ch" forName="ParentText" refType="h" fact="0.5122"/>
              <dgm:constr type="l" for="ch" forName="tlFrame" refType="w" fact="0"/>
              <dgm:constr type="t" for="ch" forName="tlFrame" refType="h" fact="0.3415"/>
              <dgm:constr type="w" for="ch" forName="tlFrame" refType="w" fact="0.1312"/>
              <dgm:constr type="h" for="ch" forName="tlFrame" refType="h" fact="0.1992"/>
              <dgm:constr type="l" for="ch" forName="trFrame" refType="w" fact="0.5153"/>
              <dgm:constr type="t" for="ch" forName="trFrame" refType="h" fact="0.3415"/>
              <dgm:constr type="w" for="ch" forName="trFrame" refType="w" fact="0.1312"/>
              <dgm:constr type="h" for="ch" forName="trFrame" refType="h" fact="0.1992"/>
              <dgm:constr type="l" for="ch" forName="blFrame" refType="w" fact="0"/>
              <dgm:constr type="t" for="ch" forName="blFrame" refType="h" fact="0.8008"/>
              <dgm:constr type="w" for="ch" forName="blFrame" refType="w" fact="0.1312"/>
              <dgm:constr type="h" for="ch" forName="blFrame" refType="h" fact="0.1992"/>
              <dgm:constr type="l" for="ch" forName="brFrame" refType="w" fact="0.5153"/>
              <dgm:constr type="t" for="ch" forName="brFrame" refType="h" fact="0.8008"/>
              <dgm:constr type="w" for="ch" forName="brFrame" refType="w" fact="0.1312"/>
              <dgm:constr type="h" for="ch" forName="brFrame" refType="h" fact="0.1992"/>
            </dgm:constrLst>
          </dgm:else>
        </dgm:choose>
        <dgm:layoutNode name="Image" styleLbl="bgImgPlace1">
          <dgm:alg type="sp"/>
          <dgm:shape xmlns:r="http://schemas.openxmlformats.org/officeDocument/2006/relationships" type="rect" r:blip="" blipPhldr="1">
            <dgm:adjLst/>
          </dgm:shape>
          <dgm:presOf/>
        </dgm:layoutNode>
        <dgm:layoutNode name="ParentText" styleLbl="revTx">
          <dgm:varLst>
            <dgm:chMax val="0"/>
            <dgm:chPref val="0"/>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lFrame" styleLbl="node1">
          <dgm:alg type="sp"/>
          <dgm:shape xmlns:r="http://schemas.openxmlformats.org/officeDocument/2006/relationships" type="halfFrame" r:blip="">
            <dgm:adjLst>
              <dgm:adj idx="1" val="0.2577"/>
              <dgm:adj idx="2" val="0.2577"/>
            </dgm:adjLst>
          </dgm:shape>
          <dgm:presOf/>
        </dgm:layoutNode>
        <dgm:layoutNode name="trFrame" styleLbl="node1">
          <dgm:alg type="sp"/>
          <dgm:shape xmlns:r="http://schemas.openxmlformats.org/officeDocument/2006/relationships" rot="90" type="halfFrame" r:blip="">
            <dgm:adjLst>
              <dgm:adj idx="1" val="0.2577"/>
              <dgm:adj idx="2" val="0.2577"/>
            </dgm:adjLst>
          </dgm:shape>
          <dgm:presOf/>
        </dgm:layoutNode>
        <dgm:layoutNode name="blFrame" styleLbl="node1">
          <dgm:alg type="sp"/>
          <dgm:shape xmlns:r="http://schemas.openxmlformats.org/officeDocument/2006/relationships" rot="270" type="halfFrame" r:blip="">
            <dgm:adjLst>
              <dgm:adj idx="1" val="0.2577"/>
              <dgm:adj idx="2" val="0.2577"/>
            </dgm:adjLst>
          </dgm:shape>
          <dgm:presOf/>
        </dgm:layoutNode>
        <dgm:layoutNode name="brFrame" styleLbl="node1">
          <dgm:alg type="sp"/>
          <dgm:shape xmlns:r="http://schemas.openxmlformats.org/officeDocument/2006/relationships" rot="180" type="halfFrame" r:blip="">
            <dgm:adjLst>
              <dgm:adj idx="1" val="0.2577"/>
              <dgm:adj idx="2" val="0.2577"/>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8E4F3A84-C265-437E-9DAC-466156E4BAC2}" type="datetimeFigureOut">
              <a:rPr lang="en-IN" smtClean="0"/>
              <a:t>10-10-2023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34077450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E4F3A84-C265-437E-9DAC-466156E4BAC2}" type="datetimeFigureOut">
              <a:rPr lang="en-IN" smtClean="0"/>
              <a:t>10-10-2023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4045565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E4F3A84-C265-437E-9DAC-466156E4BAC2}" type="datetimeFigureOut">
              <a:rPr lang="en-IN" smtClean="0"/>
              <a:t>10-10-2023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37514457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E4F3A84-C265-437E-9DAC-466156E4BAC2}" type="datetimeFigureOut">
              <a:rPr lang="en-IN" smtClean="0"/>
              <a:t>10-10-2023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42094381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E4F3A84-C265-437E-9DAC-466156E4BAC2}" type="datetimeFigureOut">
              <a:rPr lang="en-IN" smtClean="0"/>
              <a:t>10-10-2023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707742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8E4F3A84-C265-437E-9DAC-466156E4BAC2}" type="datetimeFigureOut">
              <a:rPr lang="en-IN" smtClean="0"/>
              <a:t>10-10-2023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3359093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8E4F3A84-C265-437E-9DAC-466156E4BAC2}" type="datetimeFigureOut">
              <a:rPr lang="en-IN" smtClean="0"/>
              <a:t>10-10-2023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1743397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E4F3A84-C265-437E-9DAC-466156E4BAC2}" type="datetimeFigureOut">
              <a:rPr lang="en-IN" smtClean="0"/>
              <a:t>10-10-2023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1698567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4F3A84-C265-437E-9DAC-466156E4BAC2}" type="datetimeFigureOut">
              <a:rPr lang="en-IN" smtClean="0"/>
              <a:t>10-10-2023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19432549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E4F3A84-C265-437E-9DAC-466156E4BAC2}" type="datetimeFigureOut">
              <a:rPr lang="en-IN" smtClean="0"/>
              <a:t>10-10-2023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6670895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E4F3A84-C265-437E-9DAC-466156E4BAC2}" type="datetimeFigureOut">
              <a:rPr lang="en-IN" smtClean="0"/>
              <a:t>10-10-2023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F890285-8EF3-44FA-9316-6673492E82E0}" type="slidenum">
              <a:rPr lang="en-IN" smtClean="0"/>
              <a:t>‹#›</a:t>
            </a:fld>
            <a:endParaRPr lang="en-IN"/>
          </a:p>
        </p:txBody>
      </p:sp>
    </p:spTree>
    <p:extLst>
      <p:ext uri="{BB962C8B-B14F-4D97-AF65-F5344CB8AC3E}">
        <p14:creationId xmlns:p14="http://schemas.microsoft.com/office/powerpoint/2010/main" val="3897625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4F3A84-C265-437E-9DAC-466156E4BAC2}" type="datetimeFigureOut">
              <a:rPr lang="en-IN" smtClean="0"/>
              <a:t>10-10-2023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890285-8EF3-44FA-9316-6673492E82E0}" type="slidenum">
              <a:rPr lang="en-IN" smtClean="0"/>
              <a:t>‹#›</a:t>
            </a:fld>
            <a:endParaRPr lang="en-IN"/>
          </a:p>
        </p:txBody>
      </p:sp>
    </p:spTree>
    <p:extLst>
      <p:ext uri="{BB962C8B-B14F-4D97-AF65-F5344CB8AC3E}">
        <p14:creationId xmlns:p14="http://schemas.microsoft.com/office/powerpoint/2010/main" val="12607748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Layout" Target="../diagrams/layout1.xml"/><Relationship Id="rId7" Type="http://schemas.openxmlformats.org/officeDocument/2006/relationships/image" Target="../media/image10.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73962" y="1192384"/>
            <a:ext cx="10165488" cy="3895724"/>
          </a:xfrm>
        </p:spPr>
        <p:txBody>
          <a:bodyPr>
            <a:normAutofit/>
          </a:bodyPr>
          <a:lstStyle/>
          <a:p>
            <a:r>
              <a:rPr lang="en-US" sz="4800" b="1" dirty="0" smtClean="0">
                <a:solidFill>
                  <a:schemeClr val="accent2">
                    <a:lumMod val="75000"/>
                  </a:schemeClr>
                </a:solidFill>
              </a:rPr>
              <a:t>VEHICLE MANAGEMENT SYSTEM</a:t>
            </a:r>
            <a:br>
              <a:rPr lang="en-US" sz="4800" b="1" dirty="0" smtClean="0">
                <a:solidFill>
                  <a:schemeClr val="accent2">
                    <a:lumMod val="75000"/>
                  </a:schemeClr>
                </a:solidFill>
              </a:rPr>
            </a:br>
            <a:r>
              <a:rPr lang="en-US" sz="4800" b="1" dirty="0" smtClean="0">
                <a:solidFill>
                  <a:schemeClr val="accent2">
                    <a:lumMod val="75000"/>
                  </a:schemeClr>
                </a:solidFill>
              </a:rPr>
              <a:t>    USING SALESFORCE</a:t>
            </a:r>
            <a:endParaRPr lang="en-IN" sz="4800" b="1" dirty="0">
              <a:solidFill>
                <a:schemeClr val="accent2">
                  <a:lumMod val="75000"/>
                </a:schemeClr>
              </a:solidFill>
            </a:endParaRPr>
          </a:p>
        </p:txBody>
      </p:sp>
      <p:sp>
        <p:nvSpPr>
          <p:cNvPr id="3" name="Subtitle 2"/>
          <p:cNvSpPr>
            <a:spLocks noGrp="1"/>
          </p:cNvSpPr>
          <p:nvPr>
            <p:ph type="subTitle" idx="1"/>
          </p:nvPr>
        </p:nvSpPr>
        <p:spPr>
          <a:xfrm rot="10800000" flipV="1">
            <a:off x="7319500" y="5429758"/>
            <a:ext cx="5064088" cy="1186471"/>
          </a:xfrm>
        </p:spPr>
        <p:txBody>
          <a:bodyPr>
            <a:noAutofit/>
          </a:bodyPr>
          <a:lstStyle/>
          <a:p>
            <a:r>
              <a:rPr lang="en-US" dirty="0" smtClean="0"/>
              <a:t>By </a:t>
            </a:r>
          </a:p>
          <a:p>
            <a:r>
              <a:rPr lang="en-US" dirty="0" smtClean="0"/>
              <a:t>V.V.N.SANDEEP</a:t>
            </a:r>
          </a:p>
          <a:p>
            <a:r>
              <a:rPr lang="en-US" dirty="0" smtClean="0"/>
              <a:t>SBID: SB20230699329</a:t>
            </a:r>
          </a:p>
          <a:p>
            <a:endParaRPr lang="en-US" dirty="0" smtClean="0"/>
          </a:p>
          <a:p>
            <a:r>
              <a:rPr lang="en-US" dirty="0" smtClean="0"/>
              <a:t> </a:t>
            </a:r>
            <a:endParaRPr lang="en-IN"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1333" y="324144"/>
            <a:ext cx="2492560" cy="1485313"/>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38574" y="0"/>
            <a:ext cx="3876675" cy="2662302"/>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2513" y="257498"/>
            <a:ext cx="1952997" cy="1580827"/>
          </a:xfrm>
          <a:prstGeom prst="rect">
            <a:avLst/>
          </a:prstGeom>
        </p:spPr>
      </p:pic>
    </p:spTree>
    <p:extLst>
      <p:ext uri="{BB962C8B-B14F-4D97-AF65-F5344CB8AC3E}">
        <p14:creationId xmlns:p14="http://schemas.microsoft.com/office/powerpoint/2010/main" val="11285510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3440" y="435429"/>
            <a:ext cx="10058400" cy="5657850"/>
          </a:xfrm>
          <a:prstGeom prst="rect">
            <a:avLst/>
          </a:prstGeom>
        </p:spPr>
      </p:pic>
    </p:spTree>
    <p:extLst>
      <p:ext uri="{BB962C8B-B14F-4D97-AF65-F5344CB8AC3E}">
        <p14:creationId xmlns:p14="http://schemas.microsoft.com/office/powerpoint/2010/main" val="40300888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7570" y="121286"/>
            <a:ext cx="10848703" cy="801824"/>
          </a:xfrm>
        </p:spPr>
        <p:txBody>
          <a:bodyPr>
            <a:normAutofit/>
          </a:bodyPr>
          <a:lstStyle/>
          <a:p>
            <a:r>
              <a:rPr lang="en-US" sz="3600" b="1" dirty="0" smtClean="0">
                <a:solidFill>
                  <a:schemeClr val="accent5">
                    <a:lumMod val="50000"/>
                  </a:schemeClr>
                </a:solidFill>
              </a:rPr>
              <a:t>                   TO CREATE TRAVELER OBJECT</a:t>
            </a:r>
            <a:endParaRPr lang="en-IN" sz="3600" b="1" dirty="0">
              <a:solidFill>
                <a:schemeClr val="accent5">
                  <a:lumMod val="50000"/>
                </a:schemeClr>
              </a:solidFill>
            </a:endParaRPr>
          </a:p>
        </p:txBody>
      </p:sp>
      <p:sp>
        <p:nvSpPr>
          <p:cNvPr id="3" name="Content Placeholder 2"/>
          <p:cNvSpPr>
            <a:spLocks noGrp="1"/>
          </p:cNvSpPr>
          <p:nvPr>
            <p:ph idx="1"/>
          </p:nvPr>
        </p:nvSpPr>
        <p:spPr>
          <a:xfrm>
            <a:off x="0" y="1123406"/>
            <a:ext cx="11721737" cy="5573485"/>
          </a:xfrm>
        </p:spPr>
        <p:txBody>
          <a:bodyPr>
            <a:normAutofit fontScale="55000" lnSpcReduction="20000"/>
          </a:bodyPr>
          <a:lstStyle/>
          <a:p>
            <a:pPr marL="0" indent="0" algn="ctr">
              <a:buNone/>
            </a:pPr>
            <a:r>
              <a:rPr lang="en-US" sz="2900" dirty="0"/>
              <a:t>For this Vehicle Management we need to create three custom objects i.e. Vehicles, Driver and Traveler.</a:t>
            </a:r>
          </a:p>
          <a:p>
            <a:pPr marL="0" indent="0">
              <a:buNone/>
            </a:pPr>
            <a:r>
              <a:rPr lang="en-US" sz="1400" dirty="0"/>
              <a:t/>
            </a:r>
            <a:br>
              <a:rPr lang="en-US" sz="1400" dirty="0"/>
            </a:br>
            <a:endParaRPr lang="en-US" sz="1400" dirty="0"/>
          </a:p>
          <a:p>
            <a:pPr marL="0" indent="0">
              <a:buNone/>
            </a:pPr>
            <a:r>
              <a:rPr lang="en-US" sz="2500" dirty="0"/>
              <a:t>The below steps will assist you in creating those objects.</a:t>
            </a:r>
          </a:p>
          <a:p>
            <a:r>
              <a:rPr lang="en-US" dirty="0"/>
              <a:t>Click on the gear icon and then select Setup.</a:t>
            </a:r>
          </a:p>
          <a:p>
            <a:r>
              <a:rPr lang="en-US" dirty="0"/>
              <a:t>Click on the object manager tab just beside the home tab.</a:t>
            </a:r>
          </a:p>
          <a:p>
            <a:r>
              <a:rPr lang="en-US" dirty="0"/>
              <a:t> After the above steps, have a look on the extreme right you will find a Create Dropdown click on that and select Custom Object</a:t>
            </a:r>
            <a:r>
              <a:rPr lang="en-US" dirty="0" smtClean="0"/>
              <a:t>.</a:t>
            </a:r>
          </a:p>
          <a:p>
            <a:endParaRPr lang="en-US" dirty="0"/>
          </a:p>
          <a:p>
            <a:pPr marL="0" indent="0">
              <a:buNone/>
            </a:pPr>
            <a:r>
              <a:rPr lang="en-US" sz="2200" dirty="0"/>
              <a:t>On the Custom Object Definition page, create the object as follows</a:t>
            </a:r>
            <a:r>
              <a:rPr lang="en-US" sz="2200" dirty="0" smtClean="0"/>
              <a:t>:</a:t>
            </a:r>
            <a:endParaRPr lang="en-US" sz="2200" dirty="0"/>
          </a:p>
          <a:p>
            <a:r>
              <a:rPr lang="en-US" dirty="0"/>
              <a:t>Label: Traveler</a:t>
            </a:r>
          </a:p>
          <a:p>
            <a:r>
              <a:rPr lang="en-US" dirty="0"/>
              <a:t>Plural Label: Travelers</a:t>
            </a:r>
          </a:p>
          <a:p>
            <a:r>
              <a:rPr lang="en-US" dirty="0"/>
              <a:t>Record Name: Traveler Name</a:t>
            </a:r>
          </a:p>
          <a:p>
            <a:r>
              <a:rPr lang="en-US" dirty="0"/>
              <a:t>Check the Allow Reports checkbox</a:t>
            </a:r>
          </a:p>
          <a:p>
            <a:r>
              <a:rPr lang="en-US" dirty="0"/>
              <a:t>Check the Allow Search checkbox</a:t>
            </a:r>
          </a:p>
          <a:p>
            <a:r>
              <a:rPr lang="en-US" dirty="0"/>
              <a:t>Click Save.</a:t>
            </a:r>
          </a:p>
          <a:p>
            <a:r>
              <a:rPr lang="en-US" dirty="0"/>
              <a:t>Now create a custom tab. Click the Home tab, enter Tabs in Quick Find and select Tabs.</a:t>
            </a:r>
          </a:p>
          <a:p>
            <a:r>
              <a:rPr lang="en-US" dirty="0"/>
              <a:t>Under Custom Object Tabs, click New.</a:t>
            </a:r>
          </a:p>
          <a:p>
            <a:r>
              <a:rPr lang="en-US" dirty="0"/>
              <a:t>For Object, select Traveler.</a:t>
            </a:r>
          </a:p>
          <a:p>
            <a:r>
              <a:rPr lang="en-US" dirty="0"/>
              <a:t>For Tab Style, select any icon.</a:t>
            </a:r>
          </a:p>
          <a:p>
            <a:r>
              <a:rPr lang="en-US" dirty="0"/>
              <a:t>Leave all defaults as is. Click Next, Next, and Save.</a:t>
            </a:r>
          </a:p>
          <a:p>
            <a:endParaRPr lang="en-IN" sz="1400" dirty="0"/>
          </a:p>
        </p:txBody>
      </p:sp>
    </p:spTree>
    <p:extLst>
      <p:ext uri="{BB962C8B-B14F-4D97-AF65-F5344CB8AC3E}">
        <p14:creationId xmlns:p14="http://schemas.microsoft.com/office/powerpoint/2010/main" val="16581487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8606" y="435428"/>
            <a:ext cx="10058400" cy="5657850"/>
          </a:xfrm>
          <a:prstGeom prst="rect">
            <a:avLst/>
          </a:prstGeom>
        </p:spPr>
      </p:pic>
    </p:spTree>
    <p:extLst>
      <p:ext uri="{BB962C8B-B14F-4D97-AF65-F5344CB8AC3E}">
        <p14:creationId xmlns:p14="http://schemas.microsoft.com/office/powerpoint/2010/main" val="34863243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560" y="304800"/>
            <a:ext cx="10058400" cy="5657850"/>
          </a:xfrm>
          <a:prstGeom prst="rect">
            <a:avLst/>
          </a:prstGeom>
        </p:spPr>
      </p:pic>
    </p:spTree>
    <p:extLst>
      <p:ext uri="{BB962C8B-B14F-4D97-AF65-F5344CB8AC3E}">
        <p14:creationId xmlns:p14="http://schemas.microsoft.com/office/powerpoint/2010/main" val="35492104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6577" y="182245"/>
            <a:ext cx="10195560" cy="766989"/>
          </a:xfrm>
        </p:spPr>
        <p:txBody>
          <a:bodyPr>
            <a:normAutofit/>
          </a:bodyPr>
          <a:lstStyle/>
          <a:p>
            <a:pPr algn="ctr"/>
            <a:r>
              <a:rPr lang="en-US" sz="3600" b="1" dirty="0" smtClean="0">
                <a:solidFill>
                  <a:schemeClr val="accent5">
                    <a:lumMod val="50000"/>
                  </a:schemeClr>
                </a:solidFill>
              </a:rPr>
              <a:t>CREATION OF FIELDS</a:t>
            </a:r>
            <a:endParaRPr lang="en-IN" sz="3600" b="1" dirty="0">
              <a:solidFill>
                <a:schemeClr val="accent5">
                  <a:lumMod val="50000"/>
                </a:schemeClr>
              </a:solidFill>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710298587"/>
              </p:ext>
            </p:extLst>
          </p:nvPr>
        </p:nvGraphicFramePr>
        <p:xfrm>
          <a:off x="6487886" y="3100251"/>
          <a:ext cx="3475970" cy="30767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84945" y="1287174"/>
            <a:ext cx="4043512" cy="5214736"/>
          </a:xfrm>
          <a:prstGeom prst="rect">
            <a:avLst/>
          </a:prstGeom>
        </p:spPr>
      </p:pic>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598389" y="1287174"/>
            <a:ext cx="5254964" cy="5457702"/>
          </a:xfrm>
          <a:prstGeom prst="rect">
            <a:avLst/>
          </a:prstGeom>
        </p:spPr>
      </p:pic>
    </p:spTree>
    <p:extLst>
      <p:ext uri="{BB962C8B-B14F-4D97-AF65-F5344CB8AC3E}">
        <p14:creationId xmlns:p14="http://schemas.microsoft.com/office/powerpoint/2010/main" val="11136854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3806" y="313508"/>
            <a:ext cx="10058400" cy="5657850"/>
          </a:xfrm>
          <a:prstGeom prst="rect">
            <a:avLst/>
          </a:prstGeom>
        </p:spPr>
      </p:pic>
    </p:spTree>
    <p:extLst>
      <p:ext uri="{BB962C8B-B14F-4D97-AF65-F5344CB8AC3E}">
        <p14:creationId xmlns:p14="http://schemas.microsoft.com/office/powerpoint/2010/main" val="40323954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520" y="609600"/>
            <a:ext cx="10058400" cy="5657850"/>
          </a:xfrm>
          <a:prstGeom prst="rect">
            <a:avLst/>
          </a:prstGeom>
        </p:spPr>
      </p:pic>
    </p:spTree>
    <p:extLst>
      <p:ext uri="{BB962C8B-B14F-4D97-AF65-F5344CB8AC3E}">
        <p14:creationId xmlns:p14="http://schemas.microsoft.com/office/powerpoint/2010/main" val="5196939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1853" y="548036"/>
            <a:ext cx="9794965" cy="357051"/>
          </a:xfrm>
        </p:spPr>
        <p:txBody>
          <a:bodyPr>
            <a:noAutofit/>
          </a:bodyPr>
          <a:lstStyle/>
          <a:p>
            <a:pPr algn="ctr"/>
            <a:r>
              <a:rPr lang="en-IN" sz="3600" b="1" dirty="0" smtClean="0">
                <a:solidFill>
                  <a:schemeClr val="accent5">
                    <a:lumMod val="75000"/>
                  </a:schemeClr>
                </a:solidFill>
              </a:rPr>
              <a:t>FIELDS IN VEHICLE OBJECT</a:t>
            </a:r>
            <a:br>
              <a:rPr lang="en-IN" sz="3600" b="1" dirty="0" smtClean="0">
                <a:solidFill>
                  <a:schemeClr val="accent5">
                    <a:lumMod val="75000"/>
                  </a:schemeClr>
                </a:solidFill>
              </a:rPr>
            </a:br>
            <a:endParaRPr lang="en-IN" sz="3600" dirty="0">
              <a:solidFill>
                <a:schemeClr val="accent5">
                  <a:lumMod val="75000"/>
                </a:schemeClr>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1853" y="905087"/>
            <a:ext cx="10023566" cy="5721455"/>
          </a:xfrm>
        </p:spPr>
      </p:pic>
    </p:spTree>
    <p:extLst>
      <p:ext uri="{BB962C8B-B14F-4D97-AF65-F5344CB8AC3E}">
        <p14:creationId xmlns:p14="http://schemas.microsoft.com/office/powerpoint/2010/main" val="16240827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9234" y="487680"/>
            <a:ext cx="10058400" cy="5657850"/>
          </a:xfrm>
          <a:prstGeom prst="rect">
            <a:avLst/>
          </a:prstGeom>
        </p:spPr>
      </p:pic>
    </p:spTree>
    <p:extLst>
      <p:ext uri="{BB962C8B-B14F-4D97-AF65-F5344CB8AC3E}">
        <p14:creationId xmlns:p14="http://schemas.microsoft.com/office/powerpoint/2010/main" val="27961620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831286" cy="1325563"/>
          </a:xfrm>
        </p:spPr>
        <p:txBody>
          <a:bodyPr>
            <a:normAutofit/>
          </a:bodyPr>
          <a:lstStyle/>
          <a:p>
            <a:r>
              <a:rPr lang="en-US" sz="3600" b="1" dirty="0" smtClean="0">
                <a:solidFill>
                  <a:schemeClr val="accent5">
                    <a:lumMod val="50000"/>
                  </a:schemeClr>
                </a:solidFill>
              </a:rPr>
              <a:t>FIELDS IN DRIVER OBJECTS FOLLOW BELOW DATA TYPES</a:t>
            </a:r>
            <a:endParaRPr lang="en-IN" sz="3600" b="1" dirty="0">
              <a:solidFill>
                <a:schemeClr val="accent5">
                  <a:lumMod val="50000"/>
                </a:schemeClr>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1450" y="1825625"/>
            <a:ext cx="8549099" cy="4351338"/>
          </a:xfrm>
        </p:spPr>
      </p:pic>
    </p:spTree>
    <p:extLst>
      <p:ext uri="{BB962C8B-B14F-4D97-AF65-F5344CB8AC3E}">
        <p14:creationId xmlns:p14="http://schemas.microsoft.com/office/powerpoint/2010/main" val="3364121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type="ctrTitle"/>
          </p:nvPr>
        </p:nvSpPr>
        <p:spPr bwMode="auto">
          <a:xfrm>
            <a:off x="2779058" y="161544"/>
            <a:ext cx="5988424" cy="154142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6348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smtClean="0">
                <a:ln>
                  <a:noFill/>
                </a:ln>
                <a:solidFill>
                  <a:schemeClr val="accent5">
                    <a:lumMod val="75000"/>
                  </a:schemeClr>
                </a:solidFill>
                <a:effectLst/>
                <a:latin typeface="Open Sans"/>
              </a:rPr>
              <a:t>               </a:t>
            </a:r>
            <a:br>
              <a:rPr kumimoji="0" lang="en-US" altLang="en-US" sz="3200" b="1" i="0" u="none" strike="noStrike" cap="none" normalizeH="0" baseline="0" dirty="0" smtClean="0">
                <a:ln>
                  <a:noFill/>
                </a:ln>
                <a:solidFill>
                  <a:schemeClr val="accent5">
                    <a:lumMod val="75000"/>
                  </a:schemeClr>
                </a:solidFill>
                <a:effectLst/>
                <a:latin typeface="Open Sans"/>
              </a:rPr>
            </a:br>
            <a:r>
              <a:rPr lang="en-US" altLang="en-US" sz="3200" b="1" dirty="0">
                <a:solidFill>
                  <a:schemeClr val="accent5">
                    <a:lumMod val="75000"/>
                  </a:schemeClr>
                </a:solidFill>
                <a:latin typeface="Open Sans"/>
              </a:rPr>
              <a:t/>
            </a:r>
            <a:br>
              <a:rPr lang="en-US" altLang="en-US" sz="3200" b="1" dirty="0">
                <a:solidFill>
                  <a:schemeClr val="accent5">
                    <a:lumMod val="75000"/>
                  </a:schemeClr>
                </a:solidFill>
                <a:latin typeface="Open Sans"/>
              </a:rPr>
            </a:br>
            <a:r>
              <a:rPr lang="en-US" altLang="en-US" sz="3200" b="1" dirty="0" smtClean="0">
                <a:solidFill>
                  <a:schemeClr val="accent5">
                    <a:lumMod val="75000"/>
                  </a:schemeClr>
                </a:solidFill>
                <a:latin typeface="Open Sans"/>
              </a:rPr>
              <a:t>              </a:t>
            </a:r>
            <a:r>
              <a:rPr kumimoji="0" lang="en-US" altLang="en-US" sz="3200" b="1" i="0" u="none" strike="noStrike" cap="none" normalizeH="0" baseline="0" dirty="0" smtClean="0">
                <a:ln>
                  <a:noFill/>
                </a:ln>
                <a:solidFill>
                  <a:schemeClr val="accent5">
                    <a:lumMod val="75000"/>
                  </a:schemeClr>
                </a:solidFill>
                <a:effectLst/>
                <a:latin typeface="Open Sans"/>
              </a:rPr>
              <a:t>INTRODUCTION</a:t>
            </a:r>
          </a:p>
        </p:txBody>
      </p:sp>
      <p:sp>
        <p:nvSpPr>
          <p:cNvPr id="5" name="Rectangle 2"/>
          <p:cNvSpPr>
            <a:spLocks noGrp="1" noChangeArrowheads="1"/>
          </p:cNvSpPr>
          <p:nvPr>
            <p:ph type="subTitle" idx="1"/>
          </p:nvPr>
        </p:nvSpPr>
        <p:spPr bwMode="auto">
          <a:xfrm>
            <a:off x="535519" y="1829643"/>
            <a:ext cx="10959596" cy="458841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6348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400" b="1" i="0" u="none" strike="noStrike" cap="none" normalizeH="0" baseline="0" dirty="0" smtClean="0">
              <a:ln>
                <a:noFill/>
              </a:ln>
              <a:solidFill>
                <a:srgbClr val="2D2828"/>
              </a:solidFill>
              <a:effectLst/>
              <a:latin typeface="Open Sans"/>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400" b="0" i="0" u="none" strike="noStrike" cap="none" normalizeH="0" baseline="0" dirty="0" smtClean="0">
              <a:ln>
                <a:noFill/>
              </a:ln>
              <a:solidFill>
                <a:srgbClr val="35475C"/>
              </a:solidFill>
              <a:effectLst/>
              <a:latin typeface="Open Sans"/>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Montserrat"/>
              </a:rPr>
              <a:t>Are you new to Salesforce? Not sure exactly what it is, or how to use it? Don’t know where you should start on your learning journey? If you’ve answered yes to any of these questions, then you’re in the right place. This module is for you.</a:t>
            </a:r>
          </a:p>
          <a:p>
            <a:pPr marR="0" lvl="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smtClean="0">
                <a:ln>
                  <a:noFill/>
                </a:ln>
                <a:solidFill>
                  <a:schemeClr val="tx1"/>
                </a:solidFill>
                <a:effectLst/>
                <a:latin typeface="Montserrat"/>
              </a:rPr>
              <a:t>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Montserrat"/>
              </a:rPr>
              <a:t>Welcome to Salesforce! Salesforce is game-changing technology, with a host of</a:t>
            </a:r>
            <a:r>
              <a:rPr kumimoji="0" lang="en-US" altLang="en-US" sz="1400" b="0" i="0" u="none" strike="noStrike" cap="none" normalizeH="0" dirty="0" smtClean="0">
                <a:ln>
                  <a:noFill/>
                </a:ln>
                <a:solidFill>
                  <a:schemeClr val="tx1"/>
                </a:solidFill>
                <a:effectLst/>
                <a:latin typeface="Montserrat"/>
              </a:rPr>
              <a:t> </a:t>
            </a:r>
            <a:r>
              <a:rPr kumimoji="0" lang="en-US" altLang="en-US" sz="1400" b="0" i="0" u="none" strike="noStrike" cap="none" normalizeH="0" baseline="0" dirty="0" smtClean="0">
                <a:ln>
                  <a:noFill/>
                </a:ln>
                <a:solidFill>
                  <a:schemeClr val="tx1"/>
                </a:solidFill>
                <a:effectLst/>
                <a:latin typeface="Montserrat"/>
              </a:rPr>
              <a:t>productivity-boosting features, that will help you sell smarter and faster. As you work toward your badge for this module, we’ll take you through these features and answer the question, “What is Salesforce, anyway?”</a:t>
            </a:r>
          </a:p>
          <a:p>
            <a:pPr marR="0" lvl="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smtClean="0">
                <a:ln>
                  <a:noFill/>
                </a:ln>
                <a:solidFill>
                  <a:schemeClr val="tx1"/>
                </a:solidFill>
                <a:effectLst/>
                <a:latin typeface="Montserrat"/>
              </a:rPr>
              <a:t> </a:t>
            </a:r>
          </a:p>
          <a:p>
            <a:pPr marR="0" lvl="0" algn="l"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dirty="0" smtClean="0">
              <a:ln>
                <a:noFill/>
              </a:ln>
              <a:solidFill>
                <a:srgbClr val="35475C"/>
              </a:solidFill>
              <a:effectLst/>
              <a:latin typeface="Montserrat"/>
            </a:endParaRPr>
          </a:p>
          <a:p>
            <a:pPr marR="0" lvl="0" algn="l"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dirty="0" smtClean="0">
              <a:ln>
                <a:noFill/>
              </a:ln>
              <a:solidFill>
                <a:srgbClr val="35475C"/>
              </a:solidFill>
              <a:effectLst/>
              <a:latin typeface="Open Sans"/>
            </a:endParaRPr>
          </a:p>
          <a:p>
            <a:pPr marR="0" lvl="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smtClean="0">
                <a:ln>
                  <a:noFill/>
                </a:ln>
                <a:solidFill>
                  <a:srgbClr val="35475C"/>
                </a:solidFill>
                <a:effectLst/>
                <a:latin typeface="Montserrat"/>
              </a:rPr>
              <a:t>        What Is Salesforce?</a:t>
            </a:r>
          </a:p>
          <a:p>
            <a:pPr marR="0" lvl="0" algn="l"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dirty="0" smtClean="0">
              <a:ln>
                <a:noFill/>
              </a:ln>
              <a:solidFill>
                <a:srgbClr val="35475C"/>
              </a:solidFill>
              <a:effectLst/>
              <a:latin typeface="Open Sans"/>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Montserrat"/>
              </a:rPr>
              <a:t>Salesforce is your customer success platform, designed to help you sell, service, market, analyze, and connect with your customers.</a:t>
            </a:r>
          </a:p>
          <a:p>
            <a:pPr marR="0" lvl="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smtClean="0">
                <a:ln>
                  <a:noFill/>
                </a:ln>
                <a:solidFill>
                  <a:schemeClr val="tx1"/>
                </a:solidFill>
                <a:effectLst/>
                <a:latin typeface="Montserrat"/>
              </a:rPr>
              <a:t>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Montserrat"/>
              </a:rPr>
              <a:t>Salesforce has everything you need to run your business from anywhere. Using standard products and features, you can manage relationships with prospects and customers, collaborate and engage with employees and partners, and store your data securely in the cloud.</a:t>
            </a:r>
          </a:p>
          <a:p>
            <a:pPr marR="0" lvl="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smtClean="0">
                <a:ln>
                  <a:noFill/>
                </a:ln>
                <a:solidFill>
                  <a:schemeClr val="tx1"/>
                </a:solidFill>
                <a:effectLst/>
                <a:latin typeface="Montserrat"/>
              </a:rPr>
              <a:t>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400" b="0" i="0" u="none" strike="noStrike" cap="none" normalizeH="0" baseline="0" dirty="0" smtClean="0">
                <a:ln>
                  <a:noFill/>
                </a:ln>
                <a:solidFill>
                  <a:schemeClr val="tx1"/>
                </a:solidFill>
                <a:effectLst/>
                <a:latin typeface="Montserrat"/>
              </a:rPr>
              <a:t>So what does that really mean? Well, before Salesforce, your contacts, emails, follow-up tasks, and prospective deals might have been organized something like this:</a:t>
            </a:r>
            <a:endParaRPr kumimoji="0" lang="en-US" altLang="en-US" sz="14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306524033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1451" y="522515"/>
            <a:ext cx="10058400" cy="5657850"/>
          </a:xfrm>
          <a:prstGeom prst="rect">
            <a:avLst/>
          </a:prstGeom>
        </p:spPr>
      </p:pic>
    </p:spTree>
    <p:extLst>
      <p:ext uri="{BB962C8B-B14F-4D97-AF65-F5344CB8AC3E}">
        <p14:creationId xmlns:p14="http://schemas.microsoft.com/office/powerpoint/2010/main" val="2171469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6389" y="365125"/>
            <a:ext cx="10857411" cy="1325563"/>
          </a:xfrm>
        </p:spPr>
        <p:txBody>
          <a:bodyPr>
            <a:normAutofit/>
          </a:bodyPr>
          <a:lstStyle/>
          <a:p>
            <a:r>
              <a:rPr lang="en-US" sz="3600" b="1" dirty="0" smtClean="0">
                <a:solidFill>
                  <a:schemeClr val="accent5">
                    <a:lumMod val="75000"/>
                  </a:schemeClr>
                </a:solidFill>
              </a:rPr>
              <a:t>FIELDS IN TRAVELER OBJECT FOLLOW BELOW DATA TYPE</a:t>
            </a:r>
            <a:endParaRPr lang="en-IN" sz="3600" b="1" dirty="0">
              <a:solidFill>
                <a:schemeClr val="accent5">
                  <a:lumMod val="75000"/>
                </a:schemeClr>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2183" y="2133601"/>
            <a:ext cx="11137350" cy="246697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5315836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4366" y="627018"/>
            <a:ext cx="10058400" cy="5657850"/>
          </a:xfrm>
          <a:prstGeom prst="rect">
            <a:avLst/>
          </a:prstGeom>
        </p:spPr>
      </p:pic>
    </p:spTree>
    <p:extLst>
      <p:ext uri="{BB962C8B-B14F-4D97-AF65-F5344CB8AC3E}">
        <p14:creationId xmlns:p14="http://schemas.microsoft.com/office/powerpoint/2010/main" val="31278158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5794" y="365125"/>
            <a:ext cx="11258006" cy="1325563"/>
          </a:xfrm>
        </p:spPr>
        <p:txBody>
          <a:bodyPr>
            <a:normAutofit/>
          </a:bodyPr>
          <a:lstStyle/>
          <a:p>
            <a:r>
              <a:rPr lang="en-US" sz="3200" b="1" dirty="0" smtClean="0">
                <a:solidFill>
                  <a:schemeClr val="accent5">
                    <a:lumMod val="50000"/>
                  </a:schemeClr>
                </a:solidFill>
              </a:rPr>
              <a:t>      FIELDS IN OPPORTUNITY OBJECT FOLLOW BELOW DATA TYPE</a:t>
            </a:r>
            <a:endParaRPr lang="en-IN" sz="3200" b="1" dirty="0">
              <a:solidFill>
                <a:schemeClr val="accent5">
                  <a:lumMod val="50000"/>
                </a:schemeClr>
              </a:solidFill>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9823" y="2316530"/>
            <a:ext cx="10515600" cy="2864430"/>
          </a:xfrm>
        </p:spPr>
      </p:pic>
    </p:spTree>
    <p:extLst>
      <p:ext uri="{BB962C8B-B14F-4D97-AF65-F5344CB8AC3E}">
        <p14:creationId xmlns:p14="http://schemas.microsoft.com/office/powerpoint/2010/main" val="182398173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183" y="383177"/>
            <a:ext cx="10058400" cy="5657850"/>
          </a:xfrm>
          <a:prstGeom prst="rect">
            <a:avLst/>
          </a:prstGeom>
        </p:spPr>
      </p:pic>
    </p:spTree>
    <p:extLst>
      <p:ext uri="{BB962C8B-B14F-4D97-AF65-F5344CB8AC3E}">
        <p14:creationId xmlns:p14="http://schemas.microsoft.com/office/powerpoint/2010/main" val="36044261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9531" y="513805"/>
            <a:ext cx="10058400" cy="5657850"/>
          </a:xfrm>
          <a:prstGeom prst="rect">
            <a:avLst/>
          </a:prstGeom>
        </p:spPr>
      </p:pic>
    </p:spTree>
    <p:extLst>
      <p:ext uri="{BB962C8B-B14F-4D97-AF65-F5344CB8AC3E}">
        <p14:creationId xmlns:p14="http://schemas.microsoft.com/office/powerpoint/2010/main" val="3805844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solidFill>
                  <a:schemeClr val="accent5">
                    <a:lumMod val="75000"/>
                  </a:schemeClr>
                </a:solidFill>
              </a:rPr>
              <a:t>ORGANIZE OPPORTUNITY LAYOUT</a:t>
            </a:r>
            <a:endParaRPr lang="en-IN" sz="3600" b="1" dirty="0">
              <a:solidFill>
                <a:schemeClr val="accent5">
                  <a:lumMod val="75000"/>
                </a:schemeClr>
              </a:solidFill>
            </a:endParaRPr>
          </a:p>
        </p:txBody>
      </p:sp>
      <p:sp>
        <p:nvSpPr>
          <p:cNvPr id="3" name="Content Placeholder 2"/>
          <p:cNvSpPr>
            <a:spLocks noGrp="1"/>
          </p:cNvSpPr>
          <p:nvPr>
            <p:ph idx="1"/>
          </p:nvPr>
        </p:nvSpPr>
        <p:spPr/>
        <p:txBody>
          <a:bodyPr/>
          <a:lstStyle/>
          <a:p>
            <a:pPr marL="0" indent="0">
              <a:buNone/>
            </a:pPr>
            <a:r>
              <a:rPr lang="en-US" dirty="0"/>
              <a:t>Organize Opportunity layout</a:t>
            </a:r>
          </a:p>
          <a:p>
            <a:r>
              <a:rPr lang="en-US" dirty="0"/>
              <a:t>Click on the gear icon and then select Setup.</a:t>
            </a:r>
          </a:p>
          <a:p>
            <a:r>
              <a:rPr lang="en-US" dirty="0"/>
              <a:t>Click on the object manager tab just beside the home tab.</a:t>
            </a:r>
          </a:p>
          <a:p>
            <a:r>
              <a:rPr lang="en-US" dirty="0"/>
              <a:t>Search in quick find (Opportunity) &amp; select Opportunity.</a:t>
            </a:r>
          </a:p>
          <a:p>
            <a:r>
              <a:rPr lang="en-US" dirty="0"/>
              <a:t>Click on page layout and you can add or remove fields by drag &amp; drop</a:t>
            </a:r>
          </a:p>
          <a:p>
            <a:pPr marL="0" indent="0">
              <a:buNone/>
            </a:pPr>
            <a:r>
              <a:rPr lang="en-US" dirty="0"/>
              <a:t/>
            </a:r>
            <a:br>
              <a:rPr lang="en-US" dirty="0"/>
            </a:br>
            <a:endParaRPr lang="en-IN" dirty="0"/>
          </a:p>
        </p:txBody>
      </p:sp>
    </p:spTree>
    <p:extLst>
      <p:ext uri="{BB962C8B-B14F-4D97-AF65-F5344CB8AC3E}">
        <p14:creationId xmlns:p14="http://schemas.microsoft.com/office/powerpoint/2010/main" val="38067718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3703" y="618309"/>
            <a:ext cx="10058400" cy="5657850"/>
          </a:xfrm>
          <a:prstGeom prst="rect">
            <a:avLst/>
          </a:prstGeom>
        </p:spPr>
      </p:pic>
    </p:spTree>
    <p:extLst>
      <p:ext uri="{BB962C8B-B14F-4D97-AF65-F5344CB8AC3E}">
        <p14:creationId xmlns:p14="http://schemas.microsoft.com/office/powerpoint/2010/main" val="7754385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4765" y="391252"/>
            <a:ext cx="10186851" cy="688612"/>
          </a:xfrm>
        </p:spPr>
        <p:txBody>
          <a:bodyPr>
            <a:normAutofit fontScale="90000"/>
          </a:bodyPr>
          <a:lstStyle/>
          <a:p>
            <a:r>
              <a:rPr lang="en-US" b="1" dirty="0" smtClean="0">
                <a:solidFill>
                  <a:schemeClr val="accent5">
                    <a:lumMod val="75000"/>
                  </a:schemeClr>
                </a:solidFill>
              </a:rPr>
              <a:t>       CREATE VEHICLE MANAGEMENT APP</a:t>
            </a:r>
            <a:endParaRPr lang="en-IN" b="1" dirty="0">
              <a:solidFill>
                <a:schemeClr val="accent5">
                  <a:lumMod val="75000"/>
                </a:schemeClr>
              </a:solidFill>
            </a:endParaRPr>
          </a:p>
        </p:txBody>
      </p:sp>
      <p:sp>
        <p:nvSpPr>
          <p:cNvPr id="3" name="Content Placeholder 2"/>
          <p:cNvSpPr>
            <a:spLocks noGrp="1"/>
          </p:cNvSpPr>
          <p:nvPr>
            <p:ph idx="1"/>
          </p:nvPr>
        </p:nvSpPr>
        <p:spPr>
          <a:xfrm>
            <a:off x="278674" y="1329237"/>
            <a:ext cx="11240589" cy="5149940"/>
          </a:xfrm>
        </p:spPr>
        <p:txBody>
          <a:bodyPr>
            <a:noAutofit/>
          </a:bodyPr>
          <a:lstStyle/>
          <a:p>
            <a:pPr marL="0" indent="0">
              <a:buNone/>
            </a:pPr>
            <a:r>
              <a:rPr lang="en-US" sz="2000" dirty="0"/>
              <a:t>1.From Setup, enter App Manager in the Quick Find and select App Manager.</a:t>
            </a:r>
          </a:p>
          <a:p>
            <a:pPr marL="0" indent="0">
              <a:buNone/>
            </a:pPr>
            <a:r>
              <a:rPr lang="en-US" sz="2000" dirty="0"/>
              <a:t>2.Click New Lightning App. Enter Vehicle Management as the App Name, then click Next</a:t>
            </a:r>
          </a:p>
          <a:p>
            <a:pPr marL="0" indent="0">
              <a:buNone/>
            </a:pPr>
            <a:r>
              <a:rPr lang="en-US" sz="2000" dirty="0"/>
              <a:t>3.Under App Options, leave the default selections and click Next.</a:t>
            </a:r>
          </a:p>
          <a:p>
            <a:pPr marL="0" indent="0">
              <a:buNone/>
            </a:pPr>
            <a:r>
              <a:rPr lang="en-US" sz="2000" dirty="0"/>
              <a:t>4.Under Utility Items, leave as is and click Next.</a:t>
            </a:r>
          </a:p>
          <a:p>
            <a:pPr marL="0" indent="0">
              <a:buNone/>
            </a:pPr>
            <a:r>
              <a:rPr lang="en-US" sz="2000" dirty="0"/>
              <a:t>5.From Available Items, select Accounts, Contacts, Opportunities, Vehicle, Driver, Travelers, Reports, and   Dashboards and move them to Selected Items. Click Next.</a:t>
            </a:r>
          </a:p>
          <a:p>
            <a:pPr marL="0" indent="0">
              <a:buNone/>
            </a:pPr>
            <a:r>
              <a:rPr lang="en-US" sz="2000" dirty="0"/>
              <a:t>6.From Available Profiles, select System Administrator and move it to Selected Profiles. Click Save &amp; Finish.</a:t>
            </a:r>
          </a:p>
          <a:p>
            <a:pPr marL="0" indent="0">
              <a:buNone/>
            </a:pPr>
            <a:r>
              <a:rPr lang="en-US" sz="2000" dirty="0"/>
              <a:t>7.To verify your changes, click the App Launcher, type Vehicle Management and select the Vehicle Management app.</a:t>
            </a:r>
          </a:p>
          <a:p>
            <a:pPr marL="0" indent="0">
              <a:buNone/>
            </a:pPr>
            <a:endParaRPr lang="en-US" sz="2000" dirty="0" smtClean="0"/>
          </a:p>
          <a:p>
            <a:pPr marL="0" indent="0">
              <a:buNone/>
            </a:pPr>
            <a:r>
              <a:rPr lang="en-US" sz="2000" dirty="0" smtClean="0"/>
              <a:t>Note:</a:t>
            </a:r>
            <a:endParaRPr lang="en-US" sz="2000" dirty="0"/>
          </a:p>
          <a:p>
            <a:pPr marL="0" indent="0">
              <a:buNone/>
            </a:pPr>
            <a:r>
              <a:rPr lang="en-US" sz="2000" dirty="0"/>
              <a:t>1.App Launcher-Displays available apps.</a:t>
            </a:r>
          </a:p>
          <a:p>
            <a:pPr marL="0" indent="0">
              <a:buNone/>
            </a:pPr>
            <a:r>
              <a:rPr lang="en-US" sz="2000" dirty="0"/>
              <a:t>2.App Name-Displays the current selected app.</a:t>
            </a:r>
          </a:p>
          <a:p>
            <a:pPr marL="0" indent="0">
              <a:buNone/>
            </a:pPr>
            <a:r>
              <a:rPr lang="en-US" sz="2000" dirty="0"/>
              <a:t>3.Navigation menu-Displays the tabs available inside the app</a:t>
            </a:r>
          </a:p>
          <a:p>
            <a:pPr marL="0" indent="0">
              <a:buNone/>
            </a:pPr>
            <a:endParaRPr lang="en-IN" sz="2000" dirty="0"/>
          </a:p>
        </p:txBody>
      </p:sp>
    </p:spTree>
    <p:extLst>
      <p:ext uri="{BB962C8B-B14F-4D97-AF65-F5344CB8AC3E}">
        <p14:creationId xmlns:p14="http://schemas.microsoft.com/office/powerpoint/2010/main" val="184171535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7611" y="557348"/>
            <a:ext cx="10058400" cy="5657850"/>
          </a:xfrm>
          <a:prstGeom prst="rect">
            <a:avLst/>
          </a:prstGeom>
        </p:spPr>
      </p:pic>
    </p:spTree>
    <p:extLst>
      <p:ext uri="{BB962C8B-B14F-4D97-AF65-F5344CB8AC3E}">
        <p14:creationId xmlns:p14="http://schemas.microsoft.com/office/powerpoint/2010/main" val="41470570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753" y="365126"/>
            <a:ext cx="11291047" cy="920750"/>
          </a:xfrm>
        </p:spPr>
        <p:txBody>
          <a:bodyPr>
            <a:normAutofit/>
          </a:bodyPr>
          <a:lstStyle/>
          <a:p>
            <a:r>
              <a:rPr lang="en-US" sz="4000" b="1" dirty="0" smtClean="0">
                <a:solidFill>
                  <a:schemeClr val="accent5">
                    <a:lumMod val="75000"/>
                  </a:schemeClr>
                </a:solidFill>
              </a:rPr>
              <a:t>              WHAT IS VEHICLE MANAGEMENT SYSTEM?</a:t>
            </a:r>
            <a:endParaRPr lang="en-IN" sz="4000" b="1" dirty="0">
              <a:solidFill>
                <a:schemeClr val="accent5">
                  <a:lumMod val="75000"/>
                </a:schemeClr>
              </a:solidFill>
            </a:endParaRPr>
          </a:p>
        </p:txBody>
      </p:sp>
      <p:sp>
        <p:nvSpPr>
          <p:cNvPr id="3" name="Content Placeholder 2"/>
          <p:cNvSpPr>
            <a:spLocks noGrp="1"/>
          </p:cNvSpPr>
          <p:nvPr>
            <p:ph idx="1"/>
          </p:nvPr>
        </p:nvSpPr>
        <p:spPr/>
        <p:txBody>
          <a:bodyPr/>
          <a:lstStyle/>
          <a:p>
            <a:r>
              <a:rPr lang="en-US" dirty="0"/>
              <a:t>Vehicle Management is an application where a customer Details are stored in order to choose cars, bikes and commercial vehicles for travel within the city. </a:t>
            </a:r>
            <a:endParaRPr lang="en-US" dirty="0" smtClean="0"/>
          </a:p>
          <a:p>
            <a:r>
              <a:rPr lang="en-US" dirty="0" smtClean="0"/>
              <a:t>The </a:t>
            </a:r>
            <a:r>
              <a:rPr lang="en-US" dirty="0"/>
              <a:t>data which is stored here, further used to remind them if any offers are provided during the seasons and any updates regarding vehicles are sent to them in the form of messages and mails. </a:t>
            </a:r>
            <a:endParaRPr lang="en-IN" dirty="0"/>
          </a:p>
        </p:txBody>
      </p:sp>
    </p:spTree>
    <p:extLst>
      <p:ext uri="{BB962C8B-B14F-4D97-AF65-F5344CB8AC3E}">
        <p14:creationId xmlns:p14="http://schemas.microsoft.com/office/powerpoint/2010/main" val="231384926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9863" y="635726"/>
            <a:ext cx="10058400" cy="5657850"/>
          </a:xfrm>
          <a:prstGeom prst="rect">
            <a:avLst/>
          </a:prstGeom>
        </p:spPr>
      </p:pic>
    </p:spTree>
    <p:extLst>
      <p:ext uri="{BB962C8B-B14F-4D97-AF65-F5344CB8AC3E}">
        <p14:creationId xmlns:p14="http://schemas.microsoft.com/office/powerpoint/2010/main" val="19148441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866120" cy="819241"/>
          </a:xfrm>
        </p:spPr>
        <p:txBody>
          <a:bodyPr>
            <a:normAutofit/>
          </a:bodyPr>
          <a:lstStyle/>
          <a:p>
            <a:r>
              <a:rPr lang="en-US" sz="3600" b="1" dirty="0" smtClean="0">
                <a:solidFill>
                  <a:schemeClr val="accent5">
                    <a:lumMod val="50000"/>
                  </a:schemeClr>
                </a:solidFill>
              </a:rPr>
              <a:t>                        CREATING A PROFILE</a:t>
            </a:r>
            <a:endParaRPr lang="en-IN" sz="3600" b="1" dirty="0">
              <a:solidFill>
                <a:schemeClr val="accent5">
                  <a:lumMod val="50000"/>
                </a:schemeClr>
              </a:solidFill>
            </a:endParaRPr>
          </a:p>
        </p:txBody>
      </p:sp>
      <p:sp>
        <p:nvSpPr>
          <p:cNvPr id="4" name="Rectangle 1"/>
          <p:cNvSpPr>
            <a:spLocks noGrp="1" noChangeArrowheads="1"/>
          </p:cNvSpPr>
          <p:nvPr>
            <p:ph idx="1"/>
          </p:nvPr>
        </p:nvSpPr>
        <p:spPr bwMode="auto">
          <a:xfrm>
            <a:off x="279400" y="1597432"/>
            <a:ext cx="11790680" cy="5201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smtClean="0">
                <a:ln>
                  <a:noFill/>
                </a:ln>
                <a:solidFill>
                  <a:schemeClr val="tx1"/>
                </a:solidFill>
                <a:effectLst/>
                <a:latin typeface="Montserrat"/>
              </a:rPr>
              <a:t>Creating a Profile:</a:t>
            </a:r>
            <a:r>
              <a:rPr kumimoji="0" lang="en-US" altLang="en-US" sz="1600" b="0" i="0" u="none" strike="noStrike" cap="none" normalizeH="0" baseline="0" dirty="0" smtClean="0">
                <a:ln>
                  <a:noFill/>
                </a:ln>
                <a:solidFill>
                  <a:schemeClr val="tx1"/>
                </a:solidFill>
                <a:effectLst/>
              </a:rPr>
              <a:t> Now create a Vehicle Manager profile and set it’s object permissions</a:t>
            </a:r>
            <a:r>
              <a:rPr kumimoji="0" lang="en-US" altLang="en-US" sz="800" b="0" i="0" u="none" strike="noStrike" cap="none" normalizeH="0" baseline="0" dirty="0" smtClean="0">
                <a:ln>
                  <a:noFill/>
                </a:ln>
                <a:solidFill>
                  <a:schemeClr val="tx1"/>
                </a:solidFill>
                <a:effectLst/>
              </a:rPr>
              <a:t>.</a:t>
            </a: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1800" dirty="0"/>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1" i="0" u="none" strike="noStrike" cap="none" normalizeH="0" baseline="0" dirty="0" smtClean="0">
                <a:ln>
                  <a:noFill/>
                </a:ln>
                <a:solidFill>
                  <a:schemeClr val="tx1"/>
                </a:solidFill>
                <a:effectLst/>
                <a:latin typeface="Montserrat"/>
              </a:rPr>
              <a:t>Creating a Profile</a:t>
            </a:r>
            <a:r>
              <a:rPr kumimoji="0" lang="en-US" altLang="en-US" sz="1000" b="1" i="0" u="none" strike="noStrike" cap="none" normalizeH="0" baseline="0" dirty="0" smtClean="0">
                <a:ln>
                  <a:noFill/>
                </a:ln>
                <a:solidFill>
                  <a:schemeClr val="tx1"/>
                </a:solidFill>
                <a:effectLst/>
                <a:latin typeface="Montserrat"/>
              </a:rPr>
              <a:t>:</a:t>
            </a:r>
            <a:endParaRPr kumimoji="0" lang="en-US" altLang="en-US" sz="8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Now create a Vehicle Manager profile and set its object permissions.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1.From Setup enter Profiles in the Quick Find box, and select Profiles.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2.From the list of profiles, find Standard User.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3.Click Clone.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4.For Profile Name, enter Vehicle Manager.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5.Click Save.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6.While still on the Vehicle Manager Profile page, then click Edit.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7.Scroll down to Custom Object Permissions and give access for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Create, Read, Edit, and Delete, View all and modify all for Vehicle object Driver object and Traveler object.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smtClean="0">
                <a:ln>
                  <a:noFill/>
                </a:ln>
                <a:solidFill>
                  <a:schemeClr val="tx1"/>
                </a:solidFill>
                <a:effectLst/>
                <a:latin typeface="Arial" panose="020B0604020202020204" pitchFamily="34" charset="0"/>
              </a:rPr>
              <a:t/>
            </a:r>
            <a:br>
              <a:rPr kumimoji="0" lang="en-US" altLang="en-US" sz="1800" b="0" i="0" u="none" strike="noStrike" cap="none" normalizeH="0" baseline="0" dirty="0" smtClean="0">
                <a:ln>
                  <a:noFill/>
                </a:ln>
                <a:solidFill>
                  <a:schemeClr val="tx1"/>
                </a:solidFill>
                <a:effectLst/>
                <a:latin typeface="Arial" panose="020B0604020202020204" pitchFamily="34" charset="0"/>
              </a:rPr>
            </a:br>
            <a:endParaRPr kumimoji="0" lang="en-US" alt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To</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create</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a</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new</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profile:</a:t>
            </a:r>
            <a:r>
              <a:rPr kumimoji="0" lang="en-US" altLang="en-US" sz="1400" b="0" i="0" u="none" strike="noStrike" cap="none" normalizeH="0" baseline="0" dirty="0" smtClean="0">
                <a:ln>
                  <a:noFill/>
                </a:ln>
                <a:solidFill>
                  <a:schemeClr val="tx1"/>
                </a:solidFill>
                <a:effectLst/>
              </a:rPr>
              <a:t/>
            </a:r>
            <a:br>
              <a:rPr kumimoji="0" lang="en-US" altLang="en-US" sz="1400" b="0" i="0" u="none" strike="noStrike" cap="none" normalizeH="0" baseline="0" dirty="0" smtClean="0">
                <a:ln>
                  <a:noFill/>
                </a:ln>
                <a:solidFill>
                  <a:schemeClr val="tx1"/>
                </a:solidFill>
                <a:effectLst/>
              </a:rPr>
            </a:br>
            <a:endParaRPr kumimoji="0" lang="en-US" altLang="en-US" sz="1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Go</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to</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setup</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-&gt;</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type</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profiles</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in</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quick</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find</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box</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-&gt;</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click</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on profiles</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-&gt;</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clone</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the</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desired</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profile</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(standard</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user</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is preferable)</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-&gt;</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 enter</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profile</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name</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-&gt;</a:t>
            </a:r>
            <a:r>
              <a:rPr kumimoji="0" lang="en-US" altLang="en-US" sz="1400" b="0" i="0" u="none" strike="noStrike" cap="none" normalizeH="0" baseline="0" dirty="0" smtClean="0">
                <a:ln>
                  <a:noFill/>
                </a:ln>
                <a:solidFill>
                  <a:schemeClr val="tx1"/>
                </a:solidFill>
                <a:effectLst/>
                <a:latin typeface="Montserrat"/>
                <a:cs typeface="Microsoft Sans Serif" panose="020B0604020202020204" pitchFamily="34" charset="0"/>
              </a:rPr>
              <a:t> </a:t>
            </a:r>
            <a:r>
              <a:rPr kumimoji="0" lang="en-US" altLang="en-US" sz="1400" b="0" i="0" u="none" strike="noStrike" cap="none" normalizeH="0" baseline="0" dirty="0" smtClean="0">
                <a:ln>
                  <a:noFill/>
                </a:ln>
                <a:solidFill>
                  <a:schemeClr val="tx1"/>
                </a:solidFill>
                <a:effectLst/>
                <a:latin typeface="Microsoft Sans Serif" panose="020B0604020202020204" pitchFamily="34" charset="0"/>
                <a:cs typeface="Microsoft Sans Serif" panose="020B0604020202020204" pitchFamily="34" charset="0"/>
              </a:rPr>
              <a:t>save</a:t>
            </a:r>
            <a:endParaRPr kumimoji="0" lang="en-US" altLang="en-US" sz="14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chemeClr val="tx1"/>
                </a:solidFill>
                <a:effectLst/>
              </a:rPr>
              <a:t/>
            </a:r>
            <a:br>
              <a:rPr kumimoji="0" lang="en-US" altLang="en-US" sz="1400" b="0" i="0" u="none" strike="noStrike" cap="none" normalizeH="0" baseline="0" dirty="0" smtClean="0">
                <a:ln>
                  <a:noFill/>
                </a:ln>
                <a:solidFill>
                  <a:schemeClr val="tx1"/>
                </a:solidFill>
                <a:effectLst/>
              </a:rPr>
            </a:br>
            <a:endParaRPr kumimoji="0" lang="en-US" altLang="en-US" sz="14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9219504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760" y="304800"/>
            <a:ext cx="10058400" cy="5657850"/>
          </a:xfrm>
          <a:prstGeom prst="rect">
            <a:avLst/>
          </a:prstGeom>
        </p:spPr>
      </p:pic>
    </p:spTree>
    <p:extLst>
      <p:ext uri="{BB962C8B-B14F-4D97-AF65-F5344CB8AC3E}">
        <p14:creationId xmlns:p14="http://schemas.microsoft.com/office/powerpoint/2010/main" val="6330832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9566" y="583475"/>
            <a:ext cx="10058400" cy="5657850"/>
          </a:xfrm>
          <a:prstGeom prst="rect">
            <a:avLst/>
          </a:prstGeom>
        </p:spPr>
      </p:pic>
    </p:spTree>
    <p:extLst>
      <p:ext uri="{BB962C8B-B14F-4D97-AF65-F5344CB8AC3E}">
        <p14:creationId xmlns:p14="http://schemas.microsoft.com/office/powerpoint/2010/main" val="245189655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solidFill>
                  <a:schemeClr val="accent5">
                    <a:lumMod val="50000"/>
                  </a:schemeClr>
                </a:solidFill>
              </a:rPr>
              <a:t>                              SETUP ROLES</a:t>
            </a:r>
            <a:endParaRPr lang="en-IN" sz="3600" b="1" dirty="0">
              <a:solidFill>
                <a:schemeClr val="accent5">
                  <a:lumMod val="50000"/>
                </a:schemeClr>
              </a:solidFill>
            </a:endParaRPr>
          </a:p>
        </p:txBody>
      </p:sp>
      <p:sp>
        <p:nvSpPr>
          <p:cNvPr id="3" name="Content Placeholder 2"/>
          <p:cNvSpPr>
            <a:spLocks noGrp="1"/>
          </p:cNvSpPr>
          <p:nvPr>
            <p:ph idx="1"/>
          </p:nvPr>
        </p:nvSpPr>
        <p:spPr>
          <a:xfrm>
            <a:off x="200297" y="1541417"/>
            <a:ext cx="11834949" cy="5146766"/>
          </a:xfrm>
        </p:spPr>
        <p:txBody>
          <a:bodyPr>
            <a:noAutofit/>
          </a:bodyPr>
          <a:lstStyle/>
          <a:p>
            <a:pPr marL="0" indent="0">
              <a:buNone/>
            </a:pPr>
            <a:r>
              <a:rPr lang="en-US" sz="1600" dirty="0"/>
              <a:t>Setup Roles</a:t>
            </a:r>
            <a:r>
              <a:rPr lang="en-US" sz="1600" dirty="0" smtClean="0"/>
              <a:t>:</a:t>
            </a:r>
            <a:r>
              <a:rPr lang="en-US" sz="1600" dirty="0"/>
              <a:t/>
            </a:r>
            <a:br>
              <a:rPr lang="en-US" sz="1600" dirty="0"/>
            </a:br>
            <a:endParaRPr lang="en-US" sz="1600" dirty="0"/>
          </a:p>
          <a:p>
            <a:pPr marL="0" indent="0">
              <a:buNone/>
            </a:pPr>
            <a:r>
              <a:rPr lang="en-US" sz="1600" dirty="0"/>
              <a:t>1.Click on the Gear Icon</a:t>
            </a:r>
          </a:p>
          <a:p>
            <a:pPr marL="0" indent="0">
              <a:buNone/>
            </a:pPr>
            <a:r>
              <a:rPr lang="en-US" sz="1600" dirty="0"/>
              <a:t>2.Click "Setup"</a:t>
            </a:r>
          </a:p>
          <a:p>
            <a:pPr marL="0" indent="0">
              <a:buNone/>
            </a:pPr>
            <a:r>
              <a:rPr lang="en-US" sz="1600" dirty="0"/>
              <a:t>3.In the Quick Find box, enter "Roles"</a:t>
            </a:r>
          </a:p>
          <a:p>
            <a:pPr marL="0" indent="0">
              <a:buNone/>
            </a:pPr>
            <a:r>
              <a:rPr lang="en-US" sz="1600" dirty="0"/>
              <a:t>4.Click "Roles"</a:t>
            </a:r>
          </a:p>
          <a:p>
            <a:pPr marL="0" indent="0">
              <a:buNone/>
            </a:pPr>
            <a:r>
              <a:rPr lang="en-US" sz="1600" dirty="0"/>
              <a:t>5.Click on "Set Up Roles"</a:t>
            </a:r>
          </a:p>
          <a:p>
            <a:pPr marL="0" indent="0">
              <a:buNone/>
            </a:pPr>
            <a:r>
              <a:rPr lang="en-US" sz="1600" dirty="0"/>
              <a:t>6.Click "Expand All"</a:t>
            </a:r>
          </a:p>
          <a:p>
            <a:pPr marL="0" indent="0">
              <a:buNone/>
            </a:pPr>
            <a:r>
              <a:rPr lang="en-US" sz="1600" dirty="0"/>
              <a:t>7.Under the CEO, click on "Add Role"</a:t>
            </a:r>
          </a:p>
          <a:p>
            <a:pPr marL="0" indent="0">
              <a:buNone/>
            </a:pPr>
            <a:r>
              <a:rPr lang="en-US" sz="1600" dirty="0"/>
              <a:t>8.Fill up the Label as Vehicle Manager, Role Name Vehicle Manager.</a:t>
            </a:r>
          </a:p>
          <a:p>
            <a:pPr marL="0" indent="0">
              <a:buNone/>
            </a:pPr>
            <a:r>
              <a:rPr lang="en-US" sz="1600" dirty="0"/>
              <a:t>9.Enter a Role name that will be displayed on Reports</a:t>
            </a:r>
          </a:p>
          <a:p>
            <a:pPr marL="0" indent="0">
              <a:buNone/>
            </a:pPr>
            <a:r>
              <a:rPr lang="en-US" sz="1600" dirty="0"/>
              <a:t>10.Click on Save.</a:t>
            </a:r>
          </a:p>
          <a:p>
            <a:pPr marL="0" indent="0">
              <a:buNone/>
            </a:pPr>
            <a:r>
              <a:rPr lang="en-US" sz="1600" dirty="0"/>
              <a:t/>
            </a:r>
            <a:br>
              <a:rPr lang="en-US" sz="1600" dirty="0"/>
            </a:br>
            <a:endParaRPr lang="en-US" sz="1600" dirty="0"/>
          </a:p>
          <a:p>
            <a:pPr marL="0" indent="0">
              <a:buNone/>
            </a:pPr>
            <a:r>
              <a:rPr lang="en-US" sz="1600" dirty="0"/>
              <a:t>Similarly create Two Roles under Vehicle Manager as Operator 1 And Operator 2 Roles which will report to the Vehicle manager.</a:t>
            </a:r>
          </a:p>
          <a:p>
            <a:pPr marL="0" indent="0">
              <a:buNone/>
            </a:pPr>
            <a:r>
              <a:rPr lang="en-US" sz="1600" dirty="0"/>
              <a:t/>
            </a:r>
            <a:br>
              <a:rPr lang="en-US" sz="1600" dirty="0"/>
            </a:br>
            <a:endParaRPr lang="en-IN" sz="1600" dirty="0"/>
          </a:p>
        </p:txBody>
      </p:sp>
    </p:spTree>
    <p:extLst>
      <p:ext uri="{BB962C8B-B14F-4D97-AF65-F5344CB8AC3E}">
        <p14:creationId xmlns:p14="http://schemas.microsoft.com/office/powerpoint/2010/main" val="35499846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109" y="383177"/>
            <a:ext cx="10058400" cy="5657850"/>
          </a:xfrm>
          <a:prstGeom prst="rect">
            <a:avLst/>
          </a:prstGeom>
        </p:spPr>
      </p:pic>
    </p:spTree>
    <p:extLst>
      <p:ext uri="{BB962C8B-B14F-4D97-AF65-F5344CB8AC3E}">
        <p14:creationId xmlns:p14="http://schemas.microsoft.com/office/powerpoint/2010/main" val="16017040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solidFill>
                  <a:schemeClr val="accent5">
                    <a:lumMod val="50000"/>
                  </a:schemeClr>
                </a:solidFill>
              </a:rPr>
              <a:t>                        CREATING A USER</a:t>
            </a:r>
            <a:endParaRPr lang="en-IN" sz="3600" b="1" dirty="0">
              <a:solidFill>
                <a:schemeClr val="accent5">
                  <a:lumMod val="50000"/>
                </a:schemeClr>
              </a:solidFill>
            </a:endParaRPr>
          </a:p>
        </p:txBody>
      </p:sp>
      <p:sp>
        <p:nvSpPr>
          <p:cNvPr id="3" name="Content Placeholder 2"/>
          <p:cNvSpPr>
            <a:spLocks noGrp="1"/>
          </p:cNvSpPr>
          <p:nvPr>
            <p:ph idx="1"/>
          </p:nvPr>
        </p:nvSpPr>
        <p:spPr>
          <a:xfrm>
            <a:off x="108857" y="1520824"/>
            <a:ext cx="11974285" cy="4967061"/>
          </a:xfrm>
        </p:spPr>
        <p:txBody>
          <a:bodyPr>
            <a:noAutofit/>
          </a:bodyPr>
          <a:lstStyle/>
          <a:p>
            <a:pPr marL="0" indent="0">
              <a:buNone/>
            </a:pPr>
            <a:r>
              <a:rPr lang="en-US" sz="1800" dirty="0"/>
              <a:t>1.From Setup, in the Quick Find box, enter Users, and then select Users.</a:t>
            </a:r>
          </a:p>
          <a:p>
            <a:pPr marL="0" indent="0">
              <a:buNone/>
            </a:pPr>
            <a:r>
              <a:rPr lang="en-US" sz="1800" dirty="0"/>
              <a:t>2.Click New User.</a:t>
            </a:r>
          </a:p>
          <a:p>
            <a:pPr marL="0" indent="0">
              <a:buNone/>
            </a:pPr>
            <a:r>
              <a:rPr lang="en-US" sz="1800" dirty="0"/>
              <a:t>3.Enter the user’s name John Teddy and (Your) email address and a unique username in the form of an email address. By default, the username is the same as the email address.</a:t>
            </a:r>
          </a:p>
          <a:p>
            <a:pPr marL="0" indent="0">
              <a:buNone/>
            </a:pPr>
            <a:r>
              <a:rPr lang="en-US" sz="1800" dirty="0"/>
              <a:t>4.Select a Role(Vehicle Manager)</a:t>
            </a:r>
          </a:p>
          <a:p>
            <a:pPr marL="0" indent="0">
              <a:buNone/>
            </a:pPr>
            <a:r>
              <a:rPr lang="en-US" sz="1800" dirty="0"/>
              <a:t>5.Select a User License As salesforce.</a:t>
            </a:r>
          </a:p>
          <a:p>
            <a:pPr marL="0" indent="0">
              <a:buNone/>
            </a:pPr>
            <a:r>
              <a:rPr lang="en-US" sz="1800" dirty="0"/>
              <a:t>6.Select a profile as Vehicle Manager.</a:t>
            </a:r>
          </a:p>
          <a:p>
            <a:pPr marL="0" indent="0">
              <a:buNone/>
            </a:pPr>
            <a:r>
              <a:rPr lang="en-US" sz="1800" dirty="0"/>
              <a:t>7.Check Generate new password and notify the user immediately to have the user’s login name and a temporary password emailed to your email.</a:t>
            </a:r>
          </a:p>
          <a:p>
            <a:pPr marL="0" indent="0">
              <a:buNone/>
            </a:pPr>
            <a:r>
              <a:rPr lang="en-US" sz="1800" dirty="0"/>
              <a:t>8.Click On Save</a:t>
            </a:r>
            <a:r>
              <a:rPr lang="en-US" sz="1800" dirty="0" smtClean="0"/>
              <a:t>.</a:t>
            </a:r>
            <a:endParaRPr lang="en-US" sz="1800" dirty="0"/>
          </a:p>
          <a:p>
            <a:pPr marL="0" indent="0">
              <a:buNone/>
            </a:pPr>
            <a:r>
              <a:rPr lang="en-US" sz="1800" dirty="0"/>
              <a:t>9.User will receive an email to reset password</a:t>
            </a:r>
            <a:r>
              <a:rPr lang="en-US" sz="1800" dirty="0" smtClean="0"/>
              <a:t>.</a:t>
            </a:r>
            <a:endParaRPr lang="en-US" sz="1800" dirty="0"/>
          </a:p>
          <a:p>
            <a:pPr marL="0" indent="0">
              <a:buNone/>
            </a:pPr>
            <a:r>
              <a:rPr lang="en-US" sz="1800" dirty="0"/>
              <a:t>10.Once user will finish it, would be able to login and use the system</a:t>
            </a:r>
            <a:r>
              <a:rPr lang="en-US" sz="1800" dirty="0" smtClean="0"/>
              <a:t>.</a:t>
            </a:r>
            <a:r>
              <a:rPr lang="en-US" sz="1800" dirty="0"/>
              <a:t/>
            </a:r>
            <a:br>
              <a:rPr lang="en-US" sz="1800" dirty="0"/>
            </a:br>
            <a:endParaRPr lang="en-US" sz="1800" dirty="0"/>
          </a:p>
          <a:p>
            <a:pPr marL="0" indent="0">
              <a:buNone/>
            </a:pPr>
            <a:r>
              <a:rPr lang="en-US" sz="1800" dirty="0"/>
              <a:t>Similarly Create other 2 users and assign operator 1 and operator 2 roles along with operator profile</a:t>
            </a:r>
            <a:r>
              <a:rPr lang="en-US" sz="1800" dirty="0" smtClean="0"/>
              <a:t>.</a:t>
            </a:r>
            <a:r>
              <a:rPr lang="en-US" sz="1800" dirty="0"/>
              <a:t/>
            </a:r>
            <a:br>
              <a:rPr lang="en-US" sz="1800" dirty="0"/>
            </a:br>
            <a:endParaRPr lang="en-IN" sz="1800" dirty="0"/>
          </a:p>
        </p:txBody>
      </p:sp>
    </p:spTree>
    <p:extLst>
      <p:ext uri="{BB962C8B-B14F-4D97-AF65-F5344CB8AC3E}">
        <p14:creationId xmlns:p14="http://schemas.microsoft.com/office/powerpoint/2010/main" val="27672347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6651" y="557349"/>
            <a:ext cx="10058400" cy="5657850"/>
          </a:xfrm>
          <a:prstGeom prst="rect">
            <a:avLst/>
          </a:prstGeom>
        </p:spPr>
      </p:pic>
    </p:spTree>
    <p:extLst>
      <p:ext uri="{BB962C8B-B14F-4D97-AF65-F5344CB8AC3E}">
        <p14:creationId xmlns:p14="http://schemas.microsoft.com/office/powerpoint/2010/main" val="16016380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937" y="470263"/>
            <a:ext cx="10058400" cy="5657850"/>
          </a:xfrm>
          <a:prstGeom prst="rect">
            <a:avLst/>
          </a:prstGeom>
        </p:spPr>
      </p:pic>
    </p:spTree>
    <p:extLst>
      <p:ext uri="{BB962C8B-B14F-4D97-AF65-F5344CB8AC3E}">
        <p14:creationId xmlns:p14="http://schemas.microsoft.com/office/powerpoint/2010/main" val="472976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solidFill>
                  <a:schemeClr val="accent5">
                    <a:lumMod val="50000"/>
                  </a:schemeClr>
                </a:solidFill>
              </a:rPr>
              <a:t>                CREATE VEHICLE RECORD</a:t>
            </a:r>
            <a:endParaRPr lang="en-IN" sz="3600" b="1" dirty="0">
              <a:solidFill>
                <a:schemeClr val="accent5">
                  <a:lumMod val="50000"/>
                </a:schemeClr>
              </a:solidFill>
            </a:endParaRPr>
          </a:p>
        </p:txBody>
      </p:sp>
      <p:sp>
        <p:nvSpPr>
          <p:cNvPr id="3" name="Content Placeholder 2"/>
          <p:cNvSpPr>
            <a:spLocks noGrp="1"/>
          </p:cNvSpPr>
          <p:nvPr>
            <p:ph idx="1"/>
          </p:nvPr>
        </p:nvSpPr>
        <p:spPr>
          <a:xfrm>
            <a:off x="0" y="1825625"/>
            <a:ext cx="12096206" cy="4351338"/>
          </a:xfrm>
        </p:spPr>
        <p:txBody>
          <a:bodyPr>
            <a:normAutofit/>
          </a:bodyPr>
          <a:lstStyle/>
          <a:p>
            <a:pPr marL="0" indent="0">
              <a:buNone/>
            </a:pPr>
            <a:r>
              <a:rPr lang="en-US" sz="2400" dirty="0"/>
              <a:t>1.Click on App Launcher on left side of screen.</a:t>
            </a:r>
          </a:p>
          <a:p>
            <a:pPr marL="0" indent="0">
              <a:buNone/>
            </a:pPr>
            <a:r>
              <a:rPr lang="en-US" sz="2400" dirty="0"/>
              <a:t>2.Search Vehicle Management System &amp; click on it.</a:t>
            </a:r>
          </a:p>
          <a:p>
            <a:pPr marL="0" indent="0">
              <a:buNone/>
            </a:pPr>
            <a:r>
              <a:rPr lang="en-US" sz="2400" dirty="0"/>
              <a:t>3.Click on Vehicle tab.</a:t>
            </a:r>
          </a:p>
          <a:p>
            <a:pPr marL="0" indent="0">
              <a:buNone/>
            </a:pPr>
            <a:r>
              <a:rPr lang="en-US" sz="2400" dirty="0"/>
              <a:t>4.Click new </a:t>
            </a:r>
            <a:r>
              <a:rPr lang="en-US" sz="2400" dirty="0" smtClean="0"/>
              <a:t>button.</a:t>
            </a:r>
            <a:endParaRPr lang="en-US" sz="2400" dirty="0"/>
          </a:p>
          <a:p>
            <a:pPr marL="0" indent="0">
              <a:buNone/>
            </a:pPr>
            <a:r>
              <a:rPr lang="en-US" sz="2400" dirty="0"/>
              <a:t>5.Fill all Vehicle record details.</a:t>
            </a:r>
          </a:p>
          <a:p>
            <a:pPr marL="0" indent="0">
              <a:buNone/>
            </a:pPr>
            <a:r>
              <a:rPr lang="en-US" sz="2400" dirty="0"/>
              <a:t>6.Click on Save </a:t>
            </a:r>
            <a:r>
              <a:rPr lang="en-US" sz="2400" dirty="0" smtClean="0"/>
              <a:t>Button.</a:t>
            </a:r>
            <a:endParaRPr lang="en-US" sz="2400" dirty="0"/>
          </a:p>
          <a:p>
            <a:pPr marL="0" indent="0">
              <a:buNone/>
            </a:pPr>
            <a:endParaRPr lang="en-IN" sz="2400" dirty="0"/>
          </a:p>
        </p:txBody>
      </p:sp>
    </p:spTree>
    <p:extLst>
      <p:ext uri="{BB962C8B-B14F-4D97-AF65-F5344CB8AC3E}">
        <p14:creationId xmlns:p14="http://schemas.microsoft.com/office/powerpoint/2010/main" val="41755382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80564" y="378292"/>
            <a:ext cx="9144000" cy="769190"/>
          </a:xfrm>
        </p:spPr>
        <p:txBody>
          <a:bodyPr>
            <a:normAutofit fontScale="90000"/>
          </a:bodyPr>
          <a:lstStyle/>
          <a:p>
            <a:r>
              <a:rPr lang="en-US" sz="5400" b="1" dirty="0" smtClean="0">
                <a:solidFill>
                  <a:schemeClr val="accent1">
                    <a:lumMod val="50000"/>
                  </a:schemeClr>
                </a:solidFill>
              </a:rPr>
              <a:t>CREATING DEVELOPER ACCOUNT</a:t>
            </a:r>
            <a:endParaRPr lang="en-IN" sz="5400" b="1" dirty="0">
              <a:solidFill>
                <a:schemeClr val="accent1">
                  <a:lumMod val="50000"/>
                </a:schemeClr>
              </a:solidFill>
            </a:endParaRPr>
          </a:p>
        </p:txBody>
      </p:sp>
      <p:sp>
        <p:nvSpPr>
          <p:cNvPr id="3" name="Subtitle 2"/>
          <p:cNvSpPr>
            <a:spLocks noGrp="1"/>
          </p:cNvSpPr>
          <p:nvPr>
            <p:ph type="subTitle" idx="1"/>
          </p:nvPr>
        </p:nvSpPr>
        <p:spPr>
          <a:xfrm>
            <a:off x="1" y="1595718"/>
            <a:ext cx="11492752" cy="4858870"/>
          </a:xfrm>
        </p:spPr>
        <p:txBody>
          <a:bodyPr>
            <a:normAutofit fontScale="85000" lnSpcReduction="20000"/>
          </a:bodyPr>
          <a:lstStyle/>
          <a:p>
            <a:r>
              <a:rPr lang="en-US" dirty="0"/>
              <a:t>Creating a developer org in </a:t>
            </a:r>
            <a:r>
              <a:rPr lang="en-US" dirty="0" smtClean="0"/>
              <a:t>salesforce.com</a:t>
            </a:r>
            <a:r>
              <a:rPr lang="en-US" u="sng" dirty="0"/>
              <a:t/>
            </a:r>
            <a:br>
              <a:rPr lang="en-US" u="sng" dirty="0"/>
            </a:br>
            <a:endParaRPr lang="en-US" u="sng" dirty="0"/>
          </a:p>
          <a:p>
            <a:pPr algn="l"/>
            <a:r>
              <a:rPr lang="en-US" dirty="0"/>
              <a:t>1.Go to developers.salesforce.com/</a:t>
            </a:r>
          </a:p>
          <a:p>
            <a:pPr algn="l"/>
            <a:r>
              <a:rPr lang="en-US" dirty="0"/>
              <a:t>2.Click on sign up.</a:t>
            </a:r>
          </a:p>
          <a:p>
            <a:pPr algn="l"/>
            <a:r>
              <a:rPr lang="en-US" dirty="0"/>
              <a:t>3.On the sign up form, enter the following details :</a:t>
            </a:r>
          </a:p>
          <a:p>
            <a:r>
              <a:rPr lang="en-US" dirty="0"/>
              <a:t> a</a:t>
            </a:r>
            <a:r>
              <a:rPr lang="en-US" dirty="0" smtClean="0"/>
              <a:t>. First </a:t>
            </a:r>
            <a:r>
              <a:rPr lang="en-US" dirty="0"/>
              <a:t>name &amp; Last </a:t>
            </a:r>
            <a:r>
              <a:rPr lang="en-US" dirty="0" smtClean="0"/>
              <a:t>name</a:t>
            </a:r>
          </a:p>
          <a:p>
            <a:r>
              <a:rPr lang="en-US" dirty="0"/>
              <a:t> b</a:t>
            </a:r>
            <a:r>
              <a:rPr lang="en-US" dirty="0" smtClean="0"/>
              <a:t>. Email</a:t>
            </a:r>
            <a:endParaRPr lang="en-US" dirty="0"/>
          </a:p>
          <a:p>
            <a:r>
              <a:rPr lang="en-US" dirty="0"/>
              <a:t> c</a:t>
            </a:r>
            <a:r>
              <a:rPr lang="en-US" dirty="0" smtClean="0"/>
              <a:t>. Role </a:t>
            </a:r>
            <a:r>
              <a:rPr lang="en-US" dirty="0"/>
              <a:t>: Developer </a:t>
            </a:r>
          </a:p>
          <a:p>
            <a:r>
              <a:rPr lang="en-US" dirty="0"/>
              <a:t> d</a:t>
            </a:r>
            <a:r>
              <a:rPr lang="en-US" dirty="0" smtClean="0"/>
              <a:t>. Company </a:t>
            </a:r>
            <a:r>
              <a:rPr lang="en-US" dirty="0"/>
              <a:t>: College Name</a:t>
            </a:r>
          </a:p>
          <a:p>
            <a:r>
              <a:rPr lang="en-US" dirty="0"/>
              <a:t> e</a:t>
            </a:r>
            <a:r>
              <a:rPr lang="en-US" dirty="0" smtClean="0"/>
              <a:t>. County </a:t>
            </a:r>
            <a:r>
              <a:rPr lang="en-US" dirty="0"/>
              <a:t>: India</a:t>
            </a:r>
          </a:p>
          <a:p>
            <a:r>
              <a:rPr lang="en-US" dirty="0"/>
              <a:t> f</a:t>
            </a:r>
            <a:r>
              <a:rPr lang="en-US" dirty="0" smtClean="0"/>
              <a:t>. Postal </a:t>
            </a:r>
            <a:r>
              <a:rPr lang="en-US" dirty="0"/>
              <a:t>Code : pin code</a:t>
            </a:r>
          </a:p>
          <a:p>
            <a:r>
              <a:rPr lang="en-US" dirty="0"/>
              <a:t> g</a:t>
            </a:r>
            <a:r>
              <a:rPr lang="en-US" dirty="0" smtClean="0"/>
              <a:t>. Username </a:t>
            </a:r>
            <a:r>
              <a:rPr lang="en-US" dirty="0"/>
              <a:t>: should be a combination of your name and company</a:t>
            </a:r>
          </a:p>
          <a:p>
            <a:r>
              <a:rPr lang="en-US" dirty="0"/>
              <a:t> This need not be an actual email id, you can give anything in the format : username@organization.com</a:t>
            </a:r>
          </a:p>
          <a:p>
            <a:r>
              <a:rPr lang="en-US" dirty="0" smtClean="0">
                <a:effectLst/>
              </a:rPr>
              <a:t/>
            </a:r>
            <a:br>
              <a:rPr lang="en-US" dirty="0" smtClean="0">
                <a:effectLst/>
              </a:rPr>
            </a:br>
            <a:endParaRPr lang="en-IN" dirty="0"/>
          </a:p>
        </p:txBody>
      </p:sp>
    </p:spTree>
    <p:extLst>
      <p:ext uri="{BB962C8B-B14F-4D97-AF65-F5344CB8AC3E}">
        <p14:creationId xmlns:p14="http://schemas.microsoft.com/office/powerpoint/2010/main" val="105950054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1554" y="518160"/>
            <a:ext cx="10458678" cy="6013269"/>
          </a:xfrm>
          <a:prstGeom prst="rect">
            <a:avLst/>
          </a:prstGeom>
        </p:spPr>
      </p:pic>
    </p:spTree>
    <p:extLst>
      <p:ext uri="{BB962C8B-B14F-4D97-AF65-F5344CB8AC3E}">
        <p14:creationId xmlns:p14="http://schemas.microsoft.com/office/powerpoint/2010/main" val="18952760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696686"/>
            <a:ext cx="10058400" cy="5657850"/>
          </a:xfrm>
          <a:prstGeom prst="rect">
            <a:avLst/>
          </a:prstGeom>
        </p:spPr>
      </p:pic>
    </p:spTree>
    <p:extLst>
      <p:ext uri="{BB962C8B-B14F-4D97-AF65-F5344CB8AC3E}">
        <p14:creationId xmlns:p14="http://schemas.microsoft.com/office/powerpoint/2010/main" val="39134834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solidFill>
                  <a:schemeClr val="accent5">
                    <a:lumMod val="50000"/>
                  </a:schemeClr>
                </a:solidFill>
              </a:rPr>
              <a:t>                   VIEW RECORD (VEHICLE) </a:t>
            </a:r>
            <a:endParaRPr lang="en-IN" sz="3600" b="1" dirty="0">
              <a:solidFill>
                <a:schemeClr val="accent5">
                  <a:lumMod val="50000"/>
                </a:schemeClr>
              </a:solidFill>
            </a:endParaRPr>
          </a:p>
        </p:txBody>
      </p:sp>
      <p:sp>
        <p:nvSpPr>
          <p:cNvPr id="3" name="Content Placeholder 2"/>
          <p:cNvSpPr>
            <a:spLocks noGrp="1"/>
          </p:cNvSpPr>
          <p:nvPr>
            <p:ph idx="1"/>
          </p:nvPr>
        </p:nvSpPr>
        <p:spPr>
          <a:xfrm>
            <a:off x="69669" y="1825625"/>
            <a:ext cx="11284131" cy="4351338"/>
          </a:xfrm>
        </p:spPr>
        <p:txBody>
          <a:bodyPr/>
          <a:lstStyle/>
          <a:p>
            <a:pPr marL="0" indent="0">
              <a:buNone/>
            </a:pPr>
            <a:r>
              <a:rPr lang="en-US" dirty="0"/>
              <a:t>1.Click on App Launcher on left side of screen.</a:t>
            </a:r>
          </a:p>
          <a:p>
            <a:pPr marL="0" indent="0">
              <a:buNone/>
            </a:pPr>
            <a:r>
              <a:rPr lang="en-US" dirty="0"/>
              <a:t>2.Search Vehicle Management System &amp; click on it.</a:t>
            </a:r>
          </a:p>
          <a:p>
            <a:pPr marL="0" indent="0">
              <a:buNone/>
            </a:pPr>
            <a:r>
              <a:rPr lang="en-US" dirty="0"/>
              <a:t>3.Click on Vehicle Tab.</a:t>
            </a:r>
          </a:p>
          <a:p>
            <a:pPr marL="0" indent="0">
              <a:buNone/>
            </a:pPr>
            <a:r>
              <a:rPr lang="en-US" dirty="0"/>
              <a:t>4.Click on any record name. you can see the details of the </a:t>
            </a:r>
            <a:r>
              <a:rPr lang="en-US" dirty="0" smtClean="0"/>
              <a:t>Vehicle.</a:t>
            </a:r>
            <a:endParaRPr lang="en-US" dirty="0"/>
          </a:p>
          <a:p>
            <a:pPr marL="0" indent="0">
              <a:buNone/>
            </a:pPr>
            <a:endParaRPr lang="en-IN" dirty="0"/>
          </a:p>
        </p:txBody>
      </p:sp>
    </p:spTree>
    <p:extLst>
      <p:ext uri="{BB962C8B-B14F-4D97-AF65-F5344CB8AC3E}">
        <p14:creationId xmlns:p14="http://schemas.microsoft.com/office/powerpoint/2010/main" val="7364647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3931" y="1176746"/>
            <a:ext cx="8229600" cy="4629150"/>
          </a:xfrm>
          <a:prstGeom prst="rect">
            <a:avLst/>
          </a:prstGeom>
        </p:spPr>
      </p:pic>
    </p:spTree>
    <p:extLst>
      <p:ext uri="{BB962C8B-B14F-4D97-AF65-F5344CB8AC3E}">
        <p14:creationId xmlns:p14="http://schemas.microsoft.com/office/powerpoint/2010/main" val="15641643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solidFill>
                  <a:schemeClr val="accent5">
                    <a:lumMod val="50000"/>
                  </a:schemeClr>
                </a:solidFill>
              </a:rPr>
              <a:t>                      DELETE RECORD VEHICLE</a:t>
            </a:r>
            <a:endParaRPr lang="en-IN" sz="3600" b="1" dirty="0">
              <a:solidFill>
                <a:schemeClr val="accent5">
                  <a:lumMod val="50000"/>
                </a:schemeClr>
              </a:solidFill>
            </a:endParaRPr>
          </a:p>
        </p:txBody>
      </p:sp>
      <p:sp>
        <p:nvSpPr>
          <p:cNvPr id="3" name="Content Placeholder 2"/>
          <p:cNvSpPr>
            <a:spLocks noGrp="1"/>
          </p:cNvSpPr>
          <p:nvPr>
            <p:ph idx="1"/>
          </p:nvPr>
        </p:nvSpPr>
        <p:spPr>
          <a:xfrm>
            <a:off x="60960" y="1825625"/>
            <a:ext cx="11292840" cy="4351338"/>
          </a:xfrm>
        </p:spPr>
        <p:txBody>
          <a:bodyPr/>
          <a:lstStyle/>
          <a:p>
            <a:pPr marL="0" indent="0">
              <a:buNone/>
            </a:pPr>
            <a:r>
              <a:rPr lang="en-US" dirty="0"/>
              <a:t>1.Click on App Launcher on left side of screen.</a:t>
            </a:r>
          </a:p>
          <a:p>
            <a:pPr marL="0" indent="0">
              <a:buNone/>
            </a:pPr>
            <a:r>
              <a:rPr lang="en-US" dirty="0"/>
              <a:t>2.Search Vehicle Management System &amp; click on it.</a:t>
            </a:r>
          </a:p>
          <a:p>
            <a:pPr marL="0" indent="0">
              <a:buNone/>
            </a:pPr>
            <a:r>
              <a:rPr lang="en-US" dirty="0"/>
              <a:t>3.Click on Vehicle Tab.</a:t>
            </a:r>
          </a:p>
          <a:p>
            <a:pPr marL="0" indent="0">
              <a:buNone/>
            </a:pPr>
            <a:r>
              <a:rPr lang="en-US" dirty="0"/>
              <a:t>4.Click on Arrow at right hand side on that Particular record.</a:t>
            </a:r>
          </a:p>
          <a:p>
            <a:pPr marL="0" indent="0">
              <a:buNone/>
            </a:pPr>
            <a:r>
              <a:rPr lang="en-US" dirty="0"/>
              <a:t>5.Click delete and delete again.</a:t>
            </a:r>
          </a:p>
          <a:p>
            <a:pPr marL="0" indent="0">
              <a:buNone/>
            </a:pPr>
            <a:endParaRPr lang="en-IN" dirty="0"/>
          </a:p>
        </p:txBody>
      </p:sp>
    </p:spTree>
    <p:extLst>
      <p:ext uri="{BB962C8B-B14F-4D97-AF65-F5344CB8AC3E}">
        <p14:creationId xmlns:p14="http://schemas.microsoft.com/office/powerpoint/2010/main" val="358990833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5463" y="949778"/>
            <a:ext cx="5791200" cy="4594860"/>
          </a:xfrm>
          <a:prstGeom prst="rect">
            <a:avLst/>
          </a:prstGeom>
        </p:spPr>
      </p:pic>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165670" y="1840774"/>
            <a:ext cx="5582194" cy="3355521"/>
          </a:xfrm>
          <a:prstGeom prst="rect">
            <a:avLst/>
          </a:prstGeom>
        </p:spPr>
      </p:pic>
    </p:spTree>
    <p:extLst>
      <p:ext uri="{BB962C8B-B14F-4D97-AF65-F5344CB8AC3E}">
        <p14:creationId xmlns:p14="http://schemas.microsoft.com/office/powerpoint/2010/main" val="188535639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888909"/>
          </a:xfrm>
        </p:spPr>
        <p:txBody>
          <a:bodyPr>
            <a:normAutofit/>
          </a:bodyPr>
          <a:lstStyle/>
          <a:p>
            <a:r>
              <a:rPr lang="en-US" sz="3600" b="1" dirty="0" smtClean="0">
                <a:solidFill>
                  <a:schemeClr val="accent5">
                    <a:lumMod val="50000"/>
                  </a:schemeClr>
                </a:solidFill>
              </a:rPr>
              <a:t>                       CREATE REPORT</a:t>
            </a:r>
            <a:endParaRPr lang="en-IN" sz="3600" b="1" dirty="0">
              <a:solidFill>
                <a:schemeClr val="accent5">
                  <a:lumMod val="50000"/>
                </a:schemeClr>
              </a:solidFill>
            </a:endParaRPr>
          </a:p>
        </p:txBody>
      </p:sp>
      <p:sp>
        <p:nvSpPr>
          <p:cNvPr id="3" name="Content Placeholder 2"/>
          <p:cNvSpPr>
            <a:spLocks noGrp="1"/>
          </p:cNvSpPr>
          <p:nvPr>
            <p:ph idx="1"/>
          </p:nvPr>
        </p:nvSpPr>
        <p:spPr>
          <a:xfrm>
            <a:off x="261256" y="1254034"/>
            <a:ext cx="11773989" cy="5603966"/>
          </a:xfrm>
        </p:spPr>
        <p:txBody>
          <a:bodyPr>
            <a:normAutofit/>
          </a:bodyPr>
          <a:lstStyle/>
          <a:p>
            <a:pPr marL="0" indent="0">
              <a:buNone/>
            </a:pPr>
            <a:r>
              <a:rPr lang="en-US" sz="2000" dirty="0"/>
              <a:t>1. Go to Reports and click New Report.</a:t>
            </a:r>
          </a:p>
          <a:p>
            <a:pPr marL="0" indent="0">
              <a:buNone/>
            </a:pPr>
            <a:r>
              <a:rPr lang="en-US" sz="2000" dirty="0"/>
              <a:t>2. Select the Opportunity and </a:t>
            </a:r>
            <a:r>
              <a:rPr lang="en-US" sz="2000" dirty="0" err="1"/>
              <a:t>Traveller</a:t>
            </a:r>
            <a:r>
              <a:rPr lang="en-US" sz="2000" dirty="0"/>
              <a:t> Name report type and click Start Report.</a:t>
            </a:r>
          </a:p>
          <a:p>
            <a:pPr marL="0" indent="0">
              <a:buNone/>
            </a:pPr>
            <a:r>
              <a:rPr lang="en-US" sz="2000" dirty="0"/>
              <a:t>3. To begin filtering, click Filters.</a:t>
            </a:r>
          </a:p>
          <a:p>
            <a:pPr marL="0" indent="0">
              <a:buNone/>
            </a:pPr>
            <a:r>
              <a:rPr lang="en-US" sz="2000" dirty="0"/>
              <a:t>4. Click the Show Me standard filter and select All Opportunity. Click Apply.</a:t>
            </a:r>
          </a:p>
          <a:p>
            <a:pPr marL="0" indent="0">
              <a:buNone/>
            </a:pPr>
            <a:r>
              <a:rPr lang="en-US" sz="2000" dirty="0"/>
              <a:t>5.  Click on add columns add Opportunity: Opportunity name, Account Name, Amount, </a:t>
            </a:r>
            <a:r>
              <a:rPr lang="en-US" sz="2000" dirty="0" err="1"/>
              <a:t>Traveller</a:t>
            </a:r>
            <a:r>
              <a:rPr lang="en-US" sz="2000" dirty="0"/>
              <a:t> name etc.</a:t>
            </a:r>
          </a:p>
          <a:p>
            <a:pPr marL="0" indent="0">
              <a:buNone/>
            </a:pPr>
            <a:r>
              <a:rPr lang="en-US" sz="2000" dirty="0"/>
              <a:t>6.  Reports needs to be Grouped by one field.(ex - Created by )(require to enable add chart)</a:t>
            </a:r>
          </a:p>
          <a:p>
            <a:pPr marL="0" indent="0">
              <a:buNone/>
            </a:pPr>
            <a:r>
              <a:rPr lang="en-US" sz="2000" dirty="0"/>
              <a:t>7. Click Save.</a:t>
            </a:r>
          </a:p>
          <a:p>
            <a:pPr marL="0" indent="0">
              <a:buNone/>
            </a:pPr>
            <a:r>
              <a:rPr lang="en-US" sz="2000" dirty="0"/>
              <a:t>(Save your report as Opportunity Details and accept the auto-generated unique name</a:t>
            </a:r>
            <a:r>
              <a:rPr lang="en-US" sz="2000" dirty="0" smtClean="0"/>
              <a:t>).</a:t>
            </a:r>
          </a:p>
          <a:p>
            <a:pPr marL="0" indent="0">
              <a:buNone/>
            </a:pPr>
            <a:r>
              <a:rPr lang="en-US" sz="2000" dirty="0" smtClean="0"/>
              <a:t>8.Click on app launcher on left side screen.</a:t>
            </a:r>
          </a:p>
          <a:p>
            <a:pPr marL="0" indent="0">
              <a:buNone/>
            </a:pPr>
            <a:r>
              <a:rPr lang="en-US" sz="2000" dirty="0" smtClean="0"/>
              <a:t>9.Search</a:t>
            </a:r>
            <a:r>
              <a:rPr lang="en-US" sz="2000" dirty="0"/>
              <a:t> Vehicle Management System &amp; click on it</a:t>
            </a:r>
            <a:r>
              <a:rPr lang="en-US" sz="2000" dirty="0" smtClean="0"/>
              <a:t>.</a:t>
            </a:r>
          </a:p>
          <a:p>
            <a:pPr marL="0" indent="0">
              <a:buNone/>
            </a:pPr>
            <a:r>
              <a:rPr lang="en-IN" sz="2000" dirty="0" smtClean="0"/>
              <a:t>10.Click</a:t>
            </a:r>
            <a:r>
              <a:rPr lang="en-IN" sz="2000" dirty="0"/>
              <a:t> on Reports Tab</a:t>
            </a:r>
            <a:r>
              <a:rPr lang="en-IN" sz="2000" dirty="0" smtClean="0"/>
              <a:t>.</a:t>
            </a:r>
          </a:p>
          <a:p>
            <a:pPr marL="0" indent="0">
              <a:buNone/>
            </a:pPr>
            <a:r>
              <a:rPr lang="en-US" sz="2000" dirty="0" smtClean="0"/>
              <a:t>11.Click</a:t>
            </a:r>
            <a:r>
              <a:rPr lang="en-US" sz="2000" dirty="0"/>
              <a:t> on Opportunity Details report and see records.</a:t>
            </a:r>
          </a:p>
        </p:txBody>
      </p:sp>
    </p:spTree>
    <p:extLst>
      <p:ext uri="{BB962C8B-B14F-4D97-AF65-F5344CB8AC3E}">
        <p14:creationId xmlns:p14="http://schemas.microsoft.com/office/powerpoint/2010/main" val="13407261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6983" y="714103"/>
            <a:ext cx="10058400" cy="5657850"/>
          </a:xfrm>
          <a:prstGeom prst="rect">
            <a:avLst/>
          </a:prstGeom>
        </p:spPr>
      </p:pic>
    </p:spTree>
    <p:extLst>
      <p:ext uri="{BB962C8B-B14F-4D97-AF65-F5344CB8AC3E}">
        <p14:creationId xmlns:p14="http://schemas.microsoft.com/office/powerpoint/2010/main" val="21238508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solidFill>
                  <a:schemeClr val="accent5">
                    <a:lumMod val="50000"/>
                  </a:schemeClr>
                </a:solidFill>
              </a:rPr>
              <a:t>                    CREATE DASHBOARD</a:t>
            </a:r>
            <a:endParaRPr lang="en-IN" sz="3600" b="1" dirty="0">
              <a:solidFill>
                <a:schemeClr val="accent5">
                  <a:lumMod val="50000"/>
                </a:schemeClr>
              </a:solidFill>
            </a:endParaRPr>
          </a:p>
        </p:txBody>
      </p:sp>
      <p:sp>
        <p:nvSpPr>
          <p:cNvPr id="8" name="Rectangle 4"/>
          <p:cNvSpPr>
            <a:spLocks noGrp="1" noChangeArrowheads="1"/>
          </p:cNvSpPr>
          <p:nvPr>
            <p:ph idx="1"/>
          </p:nvPr>
        </p:nvSpPr>
        <p:spPr bwMode="auto">
          <a:xfrm>
            <a:off x="104503" y="1658998"/>
            <a:ext cx="11678194"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Montserrat"/>
              </a:rPr>
              <a:t>1.</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smtClean="0">
                <a:ln>
                  <a:noFill/>
                </a:ln>
                <a:solidFill>
                  <a:schemeClr val="tx1"/>
                </a:solidFill>
                <a:effectLst/>
                <a:latin typeface="Montserrat"/>
              </a:rPr>
              <a:t>Click the Dashboards tab.</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Montserrat"/>
              </a:rPr>
              <a:t>2.</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smtClean="0">
                <a:ln>
                  <a:noFill/>
                </a:ln>
                <a:solidFill>
                  <a:schemeClr val="tx1"/>
                </a:solidFill>
                <a:effectLst/>
                <a:latin typeface="Montserrat"/>
              </a:rPr>
              <a:t>Click New Dashboard.</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Montserrat"/>
              </a:rPr>
              <a:t>3.</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smtClean="0">
                <a:ln>
                  <a:noFill/>
                </a:ln>
                <a:solidFill>
                  <a:schemeClr val="tx1"/>
                </a:solidFill>
                <a:effectLst/>
                <a:latin typeface="Montserrat"/>
              </a:rPr>
              <a:t>Name the dashboard Opportunity Details and click Create.</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Montserrat"/>
              </a:rPr>
              <a:t>4.Click +Component.</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Montserrat"/>
              </a:rPr>
              <a:t>5.</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smtClean="0">
                <a:ln>
                  <a:noFill/>
                </a:ln>
                <a:solidFill>
                  <a:schemeClr val="tx1"/>
                </a:solidFill>
                <a:effectLst/>
                <a:latin typeface="Montserrat"/>
              </a:rPr>
              <a:t>Select the Opportunity Details and click Select.</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Montserrat"/>
              </a:rPr>
              <a:t>6.</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smtClean="0">
                <a:ln>
                  <a:noFill/>
                </a:ln>
                <a:solidFill>
                  <a:schemeClr val="tx1"/>
                </a:solidFill>
                <a:effectLst/>
                <a:latin typeface="Montserrat"/>
              </a:rPr>
              <a:t>Select the Vertical Bar Chart component and click Add.</a:t>
            </a:r>
            <a:endParaRPr kumimoji="0" lang="en-US" altLang="en-US" sz="20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smtClean="0">
                <a:ln>
                  <a:noFill/>
                </a:ln>
                <a:solidFill>
                  <a:schemeClr val="tx1"/>
                </a:solidFill>
                <a:effectLst/>
                <a:latin typeface="Montserrat"/>
              </a:rPr>
              <a:t>7.</a:t>
            </a:r>
            <a:r>
              <a:rPr kumimoji="0" lang="en-US" altLang="en-US" sz="2000" b="0" i="0" u="none" strike="noStrike" cap="none" normalizeH="0" baseline="0" dirty="0" smtClean="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2000" b="0" i="0" u="none" strike="noStrike" cap="none" normalizeH="0" baseline="0" dirty="0" smtClean="0">
                <a:ln>
                  <a:noFill/>
                </a:ln>
                <a:solidFill>
                  <a:schemeClr val="tx1"/>
                </a:solidFill>
                <a:effectLst/>
                <a:latin typeface="Montserrat"/>
              </a:rPr>
              <a:t>Click Save and then Done.</a:t>
            </a:r>
            <a:endParaRPr lang="en-US" altLang="en-US" sz="2000" dirty="0"/>
          </a:p>
          <a:p>
            <a:pPr marL="0" lvl="0" indent="0">
              <a:lnSpc>
                <a:spcPct val="100000"/>
              </a:lnSpc>
              <a:buNone/>
            </a:pPr>
            <a:r>
              <a:rPr lang="en-US" sz="2000" dirty="0"/>
              <a:t>8. </a:t>
            </a:r>
            <a:r>
              <a:rPr lang="en-US" sz="2000" dirty="0" smtClean="0"/>
              <a:t>Click </a:t>
            </a:r>
            <a:r>
              <a:rPr lang="en-US" sz="2000" dirty="0"/>
              <a:t>on App Launcher on left side of screen</a:t>
            </a:r>
            <a:r>
              <a:rPr lang="en-US" sz="2000" dirty="0" smtClean="0"/>
              <a:t>.</a:t>
            </a:r>
          </a:p>
          <a:p>
            <a:pPr marL="0" lvl="0" indent="0">
              <a:lnSpc>
                <a:spcPct val="100000"/>
              </a:lnSpc>
              <a:buNone/>
            </a:pPr>
            <a:r>
              <a:rPr lang="en-US" sz="2000" dirty="0"/>
              <a:t>9. </a:t>
            </a:r>
            <a:r>
              <a:rPr lang="en-US" sz="2000" dirty="0" smtClean="0"/>
              <a:t>Search</a:t>
            </a:r>
            <a:r>
              <a:rPr lang="en-US" sz="2000" dirty="0"/>
              <a:t> Vehicle Management System &amp; click on it</a:t>
            </a:r>
            <a:r>
              <a:rPr lang="en-US" sz="2000" dirty="0" smtClean="0"/>
              <a:t>.</a:t>
            </a:r>
          </a:p>
          <a:p>
            <a:pPr marL="0" lvl="0" indent="0">
              <a:lnSpc>
                <a:spcPct val="100000"/>
              </a:lnSpc>
              <a:buNone/>
            </a:pPr>
            <a:r>
              <a:rPr lang="en-US" sz="2000" dirty="0" smtClean="0"/>
              <a:t>10.Click</a:t>
            </a:r>
            <a:r>
              <a:rPr lang="en-US" sz="2000" dirty="0"/>
              <a:t> on Dashboard Tab</a:t>
            </a:r>
            <a:r>
              <a:rPr lang="en-US" sz="2000" dirty="0" smtClean="0"/>
              <a:t>.</a:t>
            </a:r>
          </a:p>
          <a:p>
            <a:pPr marL="0" lvl="0" indent="0">
              <a:lnSpc>
                <a:spcPct val="100000"/>
              </a:lnSpc>
              <a:buNone/>
            </a:pPr>
            <a:r>
              <a:rPr lang="en-US" sz="2000" dirty="0" smtClean="0"/>
              <a:t>11.Click </a:t>
            </a:r>
            <a:r>
              <a:rPr lang="en-US" sz="2000" dirty="0"/>
              <a:t>on Opportunity and Dashboard and see graph view of records.</a:t>
            </a:r>
            <a:endParaRPr kumimoji="0" lang="en-US" altLang="en-US" sz="2000" b="0" i="0" u="none" strike="noStrike" cap="none" normalizeH="0" baseline="0" dirty="0" smtClean="0">
              <a:ln>
                <a:noFill/>
              </a:ln>
              <a:solidFill>
                <a:schemeClr val="tx1"/>
              </a:solidFill>
              <a:effectLst/>
              <a:latin typeface="Montserrat"/>
            </a:endParaRPr>
          </a:p>
        </p:txBody>
      </p:sp>
    </p:spTree>
    <p:extLst>
      <p:ext uri="{BB962C8B-B14F-4D97-AF65-F5344CB8AC3E}">
        <p14:creationId xmlns:p14="http://schemas.microsoft.com/office/powerpoint/2010/main" val="407846908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6514" y="731519"/>
            <a:ext cx="8995955" cy="5657850"/>
          </a:xfrm>
          <a:prstGeom prst="rect">
            <a:avLst/>
          </a:prstGeom>
        </p:spPr>
      </p:pic>
    </p:spTree>
    <p:extLst>
      <p:ext uri="{BB962C8B-B14F-4D97-AF65-F5344CB8AC3E}">
        <p14:creationId xmlns:p14="http://schemas.microsoft.com/office/powerpoint/2010/main" val="1721672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84366" y="148046"/>
            <a:ext cx="8003177" cy="888275"/>
          </a:xfrm>
        </p:spPr>
        <p:txBody>
          <a:bodyPr>
            <a:noAutofit/>
          </a:bodyPr>
          <a:lstStyle/>
          <a:p>
            <a:r>
              <a:rPr lang="en-IN" sz="4400" b="1" dirty="0">
                <a:solidFill>
                  <a:schemeClr val="accent5">
                    <a:lumMod val="50000"/>
                  </a:schemeClr>
                </a:solidFill>
              </a:rPr>
              <a:t/>
            </a:r>
            <a:br>
              <a:rPr lang="en-IN" sz="4400" b="1" dirty="0">
                <a:solidFill>
                  <a:schemeClr val="accent5">
                    <a:lumMod val="50000"/>
                  </a:schemeClr>
                </a:solidFill>
              </a:rPr>
            </a:br>
            <a:r>
              <a:rPr lang="en-IN" sz="4400" b="1" dirty="0" smtClean="0">
                <a:solidFill>
                  <a:schemeClr val="accent5">
                    <a:lumMod val="50000"/>
                  </a:schemeClr>
                </a:solidFill>
              </a:rPr>
              <a:t>     TO CREATE AN OBJECT</a:t>
            </a:r>
            <a:endParaRPr lang="en-IN" sz="4400" dirty="0">
              <a:solidFill>
                <a:schemeClr val="accent5">
                  <a:lumMod val="50000"/>
                </a:schemeClr>
              </a:solidFill>
            </a:endParaRPr>
          </a:p>
        </p:txBody>
      </p:sp>
      <p:sp>
        <p:nvSpPr>
          <p:cNvPr id="3" name="Subtitle 2"/>
          <p:cNvSpPr>
            <a:spLocks noGrp="1"/>
          </p:cNvSpPr>
          <p:nvPr>
            <p:ph type="subTitle" idx="1"/>
          </p:nvPr>
        </p:nvSpPr>
        <p:spPr>
          <a:xfrm>
            <a:off x="0" y="1227910"/>
            <a:ext cx="10746377" cy="5556068"/>
          </a:xfrm>
        </p:spPr>
        <p:txBody>
          <a:bodyPr>
            <a:noAutofit/>
          </a:bodyPr>
          <a:lstStyle/>
          <a:p>
            <a:pPr algn="l"/>
            <a:r>
              <a:rPr lang="en-US" sz="1400" dirty="0" smtClean="0"/>
              <a:t>                    For </a:t>
            </a:r>
            <a:r>
              <a:rPr lang="en-US" sz="1400" dirty="0"/>
              <a:t>this Vehicle Management we need to create three custom objects i.e. Vehicles, Driver and Traveler</a:t>
            </a:r>
            <a:r>
              <a:rPr lang="en-US" sz="1400" dirty="0" smtClean="0"/>
              <a:t>.</a:t>
            </a:r>
            <a:endParaRPr lang="en-US" sz="1050" dirty="0"/>
          </a:p>
          <a:p>
            <a:pPr algn="l"/>
            <a:r>
              <a:rPr lang="en-US" sz="1200" dirty="0" smtClean="0"/>
              <a:t>The </a:t>
            </a:r>
            <a:r>
              <a:rPr lang="en-US" sz="1200" dirty="0"/>
              <a:t>below steps will assist you in creating those objects.</a:t>
            </a:r>
          </a:p>
          <a:p>
            <a:pPr marL="171450" indent="-171450" algn="l">
              <a:buFont typeface="Arial" panose="020B0604020202020204" pitchFamily="34" charset="0"/>
              <a:buChar char="•"/>
            </a:pPr>
            <a:r>
              <a:rPr lang="en-US" sz="1200" dirty="0"/>
              <a:t>Click on the gear icon and then select Setup</a:t>
            </a:r>
            <a:r>
              <a:rPr lang="en-US" sz="1200" dirty="0" smtClean="0"/>
              <a:t>.</a:t>
            </a:r>
          </a:p>
          <a:p>
            <a:pPr marL="171450" indent="-171450" algn="l">
              <a:buFont typeface="Arial" panose="020B0604020202020204" pitchFamily="34" charset="0"/>
              <a:buChar char="•"/>
            </a:pPr>
            <a:r>
              <a:rPr lang="en-US" sz="1200" dirty="0" smtClean="0"/>
              <a:t>Click </a:t>
            </a:r>
            <a:r>
              <a:rPr lang="en-US" sz="1200" dirty="0"/>
              <a:t>on the object manager tab just beside the home tab.</a:t>
            </a:r>
          </a:p>
          <a:p>
            <a:pPr marL="171450" indent="-171450" algn="l">
              <a:buFont typeface="Arial" panose="020B0604020202020204" pitchFamily="34" charset="0"/>
              <a:buChar char="•"/>
            </a:pPr>
            <a:r>
              <a:rPr lang="en-US" sz="1200" dirty="0"/>
              <a:t> After the above steps, have a look on the extreme right you will find a Create Dropdown click on that and select Custom Object</a:t>
            </a:r>
            <a:r>
              <a:rPr lang="en-US" sz="1200" dirty="0" smtClean="0"/>
              <a:t>.</a:t>
            </a:r>
          </a:p>
          <a:p>
            <a:pPr marL="171450" indent="-171450" algn="l">
              <a:buFont typeface="Arial" panose="020B0604020202020204" pitchFamily="34" charset="0"/>
              <a:buChar char="•"/>
            </a:pPr>
            <a:endParaRPr lang="en-US" sz="1050" dirty="0"/>
          </a:p>
          <a:p>
            <a:pPr algn="l"/>
            <a:r>
              <a:rPr lang="en-US" sz="1400" dirty="0"/>
              <a:t>On the Custom Object Definition page, create the object as follows</a:t>
            </a:r>
            <a:r>
              <a:rPr lang="en-US" sz="1400" dirty="0" smtClean="0"/>
              <a:t>:</a:t>
            </a:r>
            <a:endParaRPr lang="en-US" sz="1400" dirty="0"/>
          </a:p>
          <a:p>
            <a:pPr marL="171450" indent="-171450" algn="l">
              <a:buFont typeface="Arial" panose="020B0604020202020204" pitchFamily="34" charset="0"/>
              <a:buChar char="•"/>
            </a:pPr>
            <a:r>
              <a:rPr lang="en-US" sz="1200" dirty="0"/>
              <a:t>Label: Vehicle</a:t>
            </a:r>
          </a:p>
          <a:p>
            <a:pPr marL="171450" indent="-171450" algn="l">
              <a:buFont typeface="Arial" panose="020B0604020202020204" pitchFamily="34" charset="0"/>
              <a:buChar char="•"/>
            </a:pPr>
            <a:r>
              <a:rPr lang="en-US" sz="1200" dirty="0"/>
              <a:t>Plural Label: Vehicles</a:t>
            </a:r>
          </a:p>
          <a:p>
            <a:pPr marL="171450" indent="-171450" algn="l">
              <a:buFont typeface="Arial" panose="020B0604020202020204" pitchFamily="34" charset="0"/>
              <a:buChar char="•"/>
            </a:pPr>
            <a:r>
              <a:rPr lang="en-US" sz="1200" dirty="0"/>
              <a:t>Record Name: Vehicle Name</a:t>
            </a:r>
          </a:p>
          <a:p>
            <a:pPr marL="171450" indent="-171450" algn="l">
              <a:buFont typeface="Arial" panose="020B0604020202020204" pitchFamily="34" charset="0"/>
              <a:buChar char="•"/>
            </a:pPr>
            <a:r>
              <a:rPr lang="en-US" sz="1200" dirty="0"/>
              <a:t>Check the Allow Reports checkbox</a:t>
            </a:r>
          </a:p>
          <a:p>
            <a:pPr marL="171450" indent="-171450" algn="l">
              <a:buFont typeface="Arial" panose="020B0604020202020204" pitchFamily="34" charset="0"/>
              <a:buChar char="•"/>
            </a:pPr>
            <a:r>
              <a:rPr lang="en-US" sz="1200" dirty="0"/>
              <a:t>Check the Allow Search checkbox</a:t>
            </a:r>
          </a:p>
          <a:p>
            <a:pPr marL="171450" indent="-171450" algn="l">
              <a:buFont typeface="Arial" panose="020B0604020202020204" pitchFamily="34" charset="0"/>
              <a:buChar char="•"/>
            </a:pPr>
            <a:r>
              <a:rPr lang="en-US" sz="1200" dirty="0"/>
              <a:t>Click Save.</a:t>
            </a:r>
          </a:p>
          <a:p>
            <a:pPr algn="l"/>
            <a:r>
              <a:rPr lang="en-US" sz="1200" dirty="0"/>
              <a:t>Now create a custom tab. Click the Home tab, enter Tabs in Quick Find and select Tabs.</a:t>
            </a:r>
          </a:p>
          <a:p>
            <a:pPr marL="171450" indent="-171450" algn="l">
              <a:buFont typeface="Arial" panose="020B0604020202020204" pitchFamily="34" charset="0"/>
              <a:buChar char="•"/>
            </a:pPr>
            <a:r>
              <a:rPr lang="en-US" sz="1200" dirty="0"/>
              <a:t>Under Custom Object Tabs, click New.</a:t>
            </a:r>
          </a:p>
          <a:p>
            <a:pPr marL="171450" indent="-171450" algn="l">
              <a:buFont typeface="Arial" panose="020B0604020202020204" pitchFamily="34" charset="0"/>
              <a:buChar char="•"/>
            </a:pPr>
            <a:r>
              <a:rPr lang="en-US" sz="1200" dirty="0"/>
              <a:t>For Object, select Vehicle.</a:t>
            </a:r>
          </a:p>
          <a:p>
            <a:pPr marL="171450" indent="-171450" algn="l">
              <a:buFont typeface="Arial" panose="020B0604020202020204" pitchFamily="34" charset="0"/>
              <a:buChar char="•"/>
            </a:pPr>
            <a:r>
              <a:rPr lang="en-US" sz="1200" dirty="0"/>
              <a:t>For Tab Style, select any icon.</a:t>
            </a:r>
          </a:p>
          <a:p>
            <a:pPr marL="171450" indent="-171450" algn="l">
              <a:buFont typeface="Arial" panose="020B0604020202020204" pitchFamily="34" charset="0"/>
              <a:buChar char="•"/>
            </a:pPr>
            <a:r>
              <a:rPr lang="en-US" sz="1200" dirty="0"/>
              <a:t>Leave all defaults as is. Click Next, Next, and Save.</a:t>
            </a:r>
          </a:p>
          <a:p>
            <a:pPr marL="171450" indent="-171450" algn="l">
              <a:buFont typeface="Arial" panose="020B0604020202020204" pitchFamily="34" charset="0"/>
              <a:buChar char="•"/>
            </a:pPr>
            <a:endParaRPr lang="en-IN" sz="1050" dirty="0"/>
          </a:p>
        </p:txBody>
      </p:sp>
    </p:spTree>
    <p:extLst>
      <p:ext uri="{BB962C8B-B14F-4D97-AF65-F5344CB8AC3E}">
        <p14:creationId xmlns:p14="http://schemas.microsoft.com/office/powerpoint/2010/main" val="315508203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smtClean="0">
                <a:solidFill>
                  <a:schemeClr val="accent5">
                    <a:lumMod val="50000"/>
                  </a:schemeClr>
                </a:solidFill>
              </a:rPr>
              <a:t>                                  REPORT</a:t>
            </a:r>
            <a:endParaRPr lang="en-IN" sz="3600" b="1" dirty="0">
              <a:solidFill>
                <a:schemeClr val="accent5">
                  <a:lumMod val="50000"/>
                </a:schemeClr>
              </a:solidFill>
            </a:endParaRPr>
          </a:p>
        </p:txBody>
      </p:sp>
      <p:sp>
        <p:nvSpPr>
          <p:cNvPr id="3" name="Content Placeholder 2"/>
          <p:cNvSpPr>
            <a:spLocks noGrp="1"/>
          </p:cNvSpPr>
          <p:nvPr>
            <p:ph idx="1"/>
          </p:nvPr>
        </p:nvSpPr>
        <p:spPr>
          <a:xfrm>
            <a:off x="95794" y="1825625"/>
            <a:ext cx="11258006" cy="4351338"/>
          </a:xfrm>
        </p:spPr>
        <p:txBody>
          <a:bodyPr/>
          <a:lstStyle/>
          <a:p>
            <a:pPr marL="0" indent="0">
              <a:buNone/>
            </a:pPr>
            <a:r>
              <a:rPr lang="en-US" dirty="0"/>
              <a:t>1.Click on App Launcher on left side of screen.</a:t>
            </a:r>
          </a:p>
          <a:p>
            <a:pPr marL="0" indent="0">
              <a:buNone/>
            </a:pPr>
            <a:r>
              <a:rPr lang="en-US" dirty="0"/>
              <a:t>2.Search Vehicle Management System &amp; click on it.</a:t>
            </a:r>
          </a:p>
          <a:p>
            <a:pPr marL="0" indent="0">
              <a:buNone/>
            </a:pPr>
            <a:r>
              <a:rPr lang="en-US" dirty="0"/>
              <a:t>3.Click on Reports Tab.</a:t>
            </a:r>
          </a:p>
          <a:p>
            <a:pPr marL="0" indent="0">
              <a:buNone/>
            </a:pPr>
            <a:r>
              <a:rPr lang="en-US" dirty="0"/>
              <a:t>4.Click on Opportunity Details report and see records</a:t>
            </a:r>
          </a:p>
          <a:p>
            <a:pPr marL="0" indent="0">
              <a:buNone/>
            </a:pPr>
            <a:endParaRPr lang="en-IN" dirty="0"/>
          </a:p>
        </p:txBody>
      </p:sp>
    </p:spTree>
    <p:extLst>
      <p:ext uri="{BB962C8B-B14F-4D97-AF65-F5344CB8AC3E}">
        <p14:creationId xmlns:p14="http://schemas.microsoft.com/office/powerpoint/2010/main" val="90900541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1520" y="478971"/>
            <a:ext cx="10058400" cy="5657850"/>
          </a:xfrm>
          <a:prstGeom prst="rect">
            <a:avLst/>
          </a:prstGeom>
        </p:spPr>
      </p:pic>
    </p:spTree>
    <p:extLst>
      <p:ext uri="{BB962C8B-B14F-4D97-AF65-F5344CB8AC3E}">
        <p14:creationId xmlns:p14="http://schemas.microsoft.com/office/powerpoint/2010/main" val="1333654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0126" y="1144633"/>
            <a:ext cx="8813074" cy="4957354"/>
          </a:xfrm>
          <a:prstGeom prst="rect">
            <a:avLst/>
          </a:prstGeom>
        </p:spPr>
      </p:pic>
    </p:spTree>
    <p:extLst>
      <p:ext uri="{BB962C8B-B14F-4D97-AF65-F5344CB8AC3E}">
        <p14:creationId xmlns:p14="http://schemas.microsoft.com/office/powerpoint/2010/main" val="24169625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8274" y="487680"/>
            <a:ext cx="10058400" cy="5657850"/>
          </a:xfrm>
          <a:prstGeom prst="rect">
            <a:avLst/>
          </a:prstGeom>
        </p:spPr>
      </p:pic>
    </p:spTree>
    <p:extLst>
      <p:ext uri="{BB962C8B-B14F-4D97-AF65-F5344CB8AC3E}">
        <p14:creationId xmlns:p14="http://schemas.microsoft.com/office/powerpoint/2010/main" val="2152599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7742"/>
            <a:ext cx="10186851" cy="915035"/>
          </a:xfrm>
        </p:spPr>
        <p:txBody>
          <a:bodyPr>
            <a:normAutofit/>
          </a:bodyPr>
          <a:lstStyle/>
          <a:p>
            <a:r>
              <a:rPr lang="en-US" sz="4000" b="1" dirty="0" smtClean="0">
                <a:solidFill>
                  <a:schemeClr val="accent5">
                    <a:lumMod val="50000"/>
                  </a:schemeClr>
                </a:solidFill>
              </a:rPr>
              <a:t>                TO CREATE DRIVER OBJECT</a:t>
            </a:r>
            <a:endParaRPr lang="en-IN" sz="4000" b="1" dirty="0">
              <a:solidFill>
                <a:schemeClr val="accent5">
                  <a:lumMod val="50000"/>
                </a:schemeClr>
              </a:solidFill>
            </a:endParaRPr>
          </a:p>
        </p:txBody>
      </p:sp>
      <p:sp>
        <p:nvSpPr>
          <p:cNvPr id="3" name="Content Placeholder 2"/>
          <p:cNvSpPr>
            <a:spLocks noGrp="1"/>
          </p:cNvSpPr>
          <p:nvPr>
            <p:ph idx="1"/>
          </p:nvPr>
        </p:nvSpPr>
        <p:spPr>
          <a:xfrm>
            <a:off x="0" y="1288868"/>
            <a:ext cx="11617234" cy="5416731"/>
          </a:xfrm>
        </p:spPr>
        <p:txBody>
          <a:bodyPr>
            <a:normAutofit fontScale="55000" lnSpcReduction="20000"/>
          </a:bodyPr>
          <a:lstStyle/>
          <a:p>
            <a:pPr marL="0" indent="0">
              <a:buNone/>
            </a:pPr>
            <a:r>
              <a:rPr lang="en-US" dirty="0"/>
              <a:t> </a:t>
            </a:r>
            <a:r>
              <a:rPr lang="en-US" dirty="0" smtClean="0"/>
              <a:t>                 For </a:t>
            </a:r>
            <a:r>
              <a:rPr lang="en-US" dirty="0"/>
              <a:t>this Vehicle Management we need to create three custom objects i.e. Vehicles, Driver and Traveler</a:t>
            </a:r>
            <a:r>
              <a:rPr lang="en-US" dirty="0" smtClean="0"/>
              <a:t>.</a:t>
            </a:r>
            <a:r>
              <a:rPr lang="en-US" dirty="0"/>
              <a:t/>
            </a:r>
            <a:br>
              <a:rPr lang="en-US" dirty="0"/>
            </a:br>
            <a:endParaRPr lang="en-US" dirty="0"/>
          </a:p>
          <a:p>
            <a:r>
              <a:rPr lang="en-US" dirty="0"/>
              <a:t>The below steps will assist you in creating those objects.</a:t>
            </a:r>
          </a:p>
          <a:p>
            <a:r>
              <a:rPr lang="en-US" dirty="0"/>
              <a:t>Click on the gear icon and then select Setup.</a:t>
            </a:r>
          </a:p>
          <a:p>
            <a:r>
              <a:rPr lang="en-US" dirty="0"/>
              <a:t>Click on the object manager tab just beside the home tab.</a:t>
            </a:r>
          </a:p>
          <a:p>
            <a:r>
              <a:rPr lang="en-US" dirty="0"/>
              <a:t> After the above steps, have a look on the extreme right you will find a Create Dropdown click on that and select Custom Object</a:t>
            </a:r>
            <a:r>
              <a:rPr lang="en-US" dirty="0" smtClean="0"/>
              <a:t>.</a:t>
            </a:r>
          </a:p>
          <a:p>
            <a:pPr marL="0" indent="0">
              <a:buNone/>
            </a:pPr>
            <a:endParaRPr lang="en-US" dirty="0"/>
          </a:p>
          <a:p>
            <a:pPr marL="0" indent="0">
              <a:buNone/>
            </a:pPr>
            <a:r>
              <a:rPr lang="en-US" dirty="0"/>
              <a:t>On the Custom Object Definition page, create the object as follows</a:t>
            </a:r>
            <a:r>
              <a:rPr lang="en-US" dirty="0" smtClean="0"/>
              <a:t>:</a:t>
            </a:r>
            <a:endParaRPr lang="en-US" dirty="0"/>
          </a:p>
          <a:p>
            <a:r>
              <a:rPr lang="en-US" dirty="0"/>
              <a:t>Label: Driver</a:t>
            </a:r>
          </a:p>
          <a:p>
            <a:r>
              <a:rPr lang="en-US" dirty="0"/>
              <a:t>Plural Label: Drivers</a:t>
            </a:r>
          </a:p>
          <a:p>
            <a:r>
              <a:rPr lang="en-US" dirty="0"/>
              <a:t>Record Name: Driver Name</a:t>
            </a:r>
          </a:p>
          <a:p>
            <a:r>
              <a:rPr lang="en-US" dirty="0"/>
              <a:t>Check the Allow Reports checkbox</a:t>
            </a:r>
          </a:p>
          <a:p>
            <a:r>
              <a:rPr lang="en-US" dirty="0"/>
              <a:t>Check the Allow Search checkbox</a:t>
            </a:r>
          </a:p>
          <a:p>
            <a:r>
              <a:rPr lang="en-US" dirty="0"/>
              <a:t>Click Save.</a:t>
            </a:r>
          </a:p>
          <a:p>
            <a:r>
              <a:rPr lang="en-US" dirty="0"/>
              <a:t>Now create a custom tab. Click the Home tab, enter Tabs in Quick Find and select Tabs.</a:t>
            </a:r>
          </a:p>
          <a:p>
            <a:r>
              <a:rPr lang="en-US" dirty="0"/>
              <a:t>Under Custom Object Tabs, click New.</a:t>
            </a:r>
          </a:p>
          <a:p>
            <a:r>
              <a:rPr lang="en-US" dirty="0"/>
              <a:t>For Object, select Driver.</a:t>
            </a:r>
          </a:p>
          <a:p>
            <a:r>
              <a:rPr lang="en-US" dirty="0"/>
              <a:t>For Tab Style, select any icon.</a:t>
            </a:r>
          </a:p>
          <a:p>
            <a:r>
              <a:rPr lang="en-US" dirty="0"/>
              <a:t>Leave all defaults as is. Click Next, Next, and Save</a:t>
            </a:r>
          </a:p>
          <a:p>
            <a:endParaRPr lang="en-IN" sz="1200" dirty="0"/>
          </a:p>
        </p:txBody>
      </p:sp>
    </p:spTree>
    <p:extLst>
      <p:ext uri="{BB962C8B-B14F-4D97-AF65-F5344CB8AC3E}">
        <p14:creationId xmlns:p14="http://schemas.microsoft.com/office/powerpoint/2010/main" val="25369464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1485" y="618308"/>
            <a:ext cx="10058400" cy="5657850"/>
          </a:xfrm>
          <a:prstGeom prst="rect">
            <a:avLst/>
          </a:prstGeom>
        </p:spPr>
      </p:pic>
    </p:spTree>
    <p:extLst>
      <p:ext uri="{BB962C8B-B14F-4D97-AF65-F5344CB8AC3E}">
        <p14:creationId xmlns:p14="http://schemas.microsoft.com/office/powerpoint/2010/main" val="23449474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228</TotalTime>
  <Words>736</Words>
  <Application>Microsoft Office PowerPoint</Application>
  <PresentationFormat>Widescreen</PresentationFormat>
  <Paragraphs>214</Paragraphs>
  <Slides>51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51</vt:i4>
      </vt:variant>
    </vt:vector>
  </HeadingPairs>
  <TitlesOfParts>
    <vt:vector size="59" baseType="lpstr">
      <vt:lpstr>Arial</vt:lpstr>
      <vt:lpstr>Calibri</vt:lpstr>
      <vt:lpstr>Calibri Light</vt:lpstr>
      <vt:lpstr>Microsoft Sans Serif</vt:lpstr>
      <vt:lpstr>Montserrat</vt:lpstr>
      <vt:lpstr>Open Sans</vt:lpstr>
      <vt:lpstr>Times New Roman</vt:lpstr>
      <vt:lpstr>Office Theme</vt:lpstr>
      <vt:lpstr>VEHICLE MANAGEMENT SYSTEM     USING SALESFORCE</vt:lpstr>
      <vt:lpstr>                               INTRODUCTION</vt:lpstr>
      <vt:lpstr>              WHAT IS VEHICLE MANAGEMENT SYSTEM?</vt:lpstr>
      <vt:lpstr>CREATING DEVELOPER ACCOUNT</vt:lpstr>
      <vt:lpstr>      TO CREATE AN OBJECT</vt:lpstr>
      <vt:lpstr>PowerPoint Presentation</vt:lpstr>
      <vt:lpstr>PowerPoint Presentation</vt:lpstr>
      <vt:lpstr>                TO CREATE DRIVER OBJECT</vt:lpstr>
      <vt:lpstr>PowerPoint Presentation</vt:lpstr>
      <vt:lpstr>PowerPoint Presentation</vt:lpstr>
      <vt:lpstr>                   TO CREATE TRAVELER OBJECT</vt:lpstr>
      <vt:lpstr>PowerPoint Presentation</vt:lpstr>
      <vt:lpstr>PowerPoint Presentation</vt:lpstr>
      <vt:lpstr>CREATION OF FIELDS</vt:lpstr>
      <vt:lpstr>PowerPoint Presentation</vt:lpstr>
      <vt:lpstr>PowerPoint Presentation</vt:lpstr>
      <vt:lpstr>FIELDS IN VEHICLE OBJECT </vt:lpstr>
      <vt:lpstr>PowerPoint Presentation</vt:lpstr>
      <vt:lpstr>FIELDS IN DRIVER OBJECTS FOLLOW BELOW DATA TYPES</vt:lpstr>
      <vt:lpstr>PowerPoint Presentation</vt:lpstr>
      <vt:lpstr>FIELDS IN TRAVELER OBJECT FOLLOW BELOW DATA TYPE</vt:lpstr>
      <vt:lpstr>PowerPoint Presentation</vt:lpstr>
      <vt:lpstr>      FIELDS IN OPPORTUNITY OBJECT FOLLOW BELOW DATA TYPE</vt:lpstr>
      <vt:lpstr>PowerPoint Presentation</vt:lpstr>
      <vt:lpstr>PowerPoint Presentation</vt:lpstr>
      <vt:lpstr>ORGANIZE OPPORTUNITY LAYOUT</vt:lpstr>
      <vt:lpstr>PowerPoint Presentation</vt:lpstr>
      <vt:lpstr>       CREATE VEHICLE MANAGEMENT APP</vt:lpstr>
      <vt:lpstr>PowerPoint Presentation</vt:lpstr>
      <vt:lpstr>PowerPoint Presentation</vt:lpstr>
      <vt:lpstr>                        CREATING A PROFILE</vt:lpstr>
      <vt:lpstr>PowerPoint Presentation</vt:lpstr>
      <vt:lpstr>PowerPoint Presentation</vt:lpstr>
      <vt:lpstr>                              SETUP ROLES</vt:lpstr>
      <vt:lpstr>PowerPoint Presentation</vt:lpstr>
      <vt:lpstr>                        CREATING A USER</vt:lpstr>
      <vt:lpstr>PowerPoint Presentation</vt:lpstr>
      <vt:lpstr>PowerPoint Presentation</vt:lpstr>
      <vt:lpstr>                CREATE VEHICLE RECORD</vt:lpstr>
      <vt:lpstr>PowerPoint Presentation</vt:lpstr>
      <vt:lpstr>PowerPoint Presentation</vt:lpstr>
      <vt:lpstr>                   VIEW RECORD (VEHICLE) </vt:lpstr>
      <vt:lpstr>PowerPoint Presentation</vt:lpstr>
      <vt:lpstr>                      DELETE RECORD VEHICLE</vt:lpstr>
      <vt:lpstr>PowerPoint Presentation</vt:lpstr>
      <vt:lpstr>                       CREATE REPORT</vt:lpstr>
      <vt:lpstr>PowerPoint Presentation</vt:lpstr>
      <vt:lpstr>                    CREATE DASHBOARD</vt:lpstr>
      <vt:lpstr>PowerPoint Presentation</vt:lpstr>
      <vt:lpstr>                                  REPORT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HP1</dc:creator>
  <cp:lastModifiedBy>HP1</cp:lastModifiedBy>
  <cp:revision>27</cp:revision>
  <dcterms:created xsi:type="dcterms:W3CDTF">2023-10-05T09:50:40Z</dcterms:created>
  <dcterms:modified xsi:type="dcterms:W3CDTF">2023-10-10T05:50:02Z</dcterms:modified>
</cp:coreProperties>
</file>

<file path=docProps/thumbnail.jpeg>
</file>